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png" ContentType="image/pn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x="14630400" cy="8229600"/>
  <p:notesSz cx="14630400" cy="822960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097280" y="2551176"/>
            <a:ext cx="12435840" cy="172821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1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194560" y="4608576"/>
            <a:ext cx="10241280" cy="20574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50" b="0" i="0">
                <a:solidFill>
                  <a:srgbClr val="504B48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650" b="0" i="0">
                <a:solidFill>
                  <a:srgbClr val="504B48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731520" y="1892808"/>
            <a:ext cx="6364224" cy="543153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7534656" y="1892808"/>
            <a:ext cx="6364224" cy="543153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7" Type="http://schemas.openxmlformats.org/officeDocument/2006/relationships/image" Target="../media/image1.png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2839192" y="7749540"/>
            <a:ext cx="1722602" cy="41147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35237" y="515956"/>
            <a:ext cx="13126647" cy="95021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1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215341" y="1545564"/>
            <a:ext cx="7637780" cy="56362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50" b="0" i="0">
                <a:solidFill>
                  <a:srgbClr val="504B48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4974336" y="7653528"/>
            <a:ext cx="4681728" cy="4114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731520" y="7653528"/>
            <a:ext cx="3364992" cy="4114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0533888" y="7653528"/>
            <a:ext cx="3364992" cy="4114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3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267487" y="2452830"/>
            <a:ext cx="7178675" cy="2159635"/>
          </a:xfrm>
          <a:prstGeom prst="rect"/>
        </p:spPr>
        <p:txBody>
          <a:bodyPr wrap="square" lIns="0" tIns="1054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30"/>
              </a:spcBef>
            </a:pPr>
            <a:r>
              <a:rPr dirty="0" sz="3550" spc="-10" b="0">
                <a:solidFill>
                  <a:srgbClr val="5CC87A"/>
                </a:solidFill>
                <a:latin typeface="Arial"/>
                <a:cs typeface="Arial"/>
              </a:rPr>
              <a:t>MediSync</a:t>
            </a:r>
            <a:endParaRPr sz="3550">
              <a:latin typeface="Arial"/>
              <a:cs typeface="Arial"/>
            </a:endParaRPr>
          </a:p>
          <a:p>
            <a:pPr marL="12700" marR="5080">
              <a:lnSpc>
                <a:spcPct val="103899"/>
              </a:lnSpc>
              <a:spcBef>
                <a:spcPts val="715"/>
              </a:spcBef>
              <a:tabLst>
                <a:tab pos="1675130" algn="l"/>
                <a:tab pos="3871595" algn="l"/>
              </a:tabLst>
            </a:pPr>
            <a:r>
              <a:rPr dirty="0" sz="4450" spc="-10" b="0">
                <a:solidFill>
                  <a:srgbClr val="1F1B17"/>
                </a:solidFill>
                <a:latin typeface="Arial"/>
                <a:cs typeface="Arial"/>
              </a:rPr>
              <a:t>Smart</a:t>
            </a:r>
            <a:r>
              <a:rPr dirty="0" sz="4450" b="0">
                <a:solidFill>
                  <a:srgbClr val="1F1B17"/>
                </a:solidFill>
                <a:latin typeface="Arial"/>
                <a:cs typeface="Arial"/>
              </a:rPr>
              <a:t>	</a:t>
            </a:r>
            <a:r>
              <a:rPr dirty="0" sz="4450" spc="-10" b="0">
                <a:solidFill>
                  <a:srgbClr val="1F1B17"/>
                </a:solidFill>
                <a:latin typeface="Arial"/>
                <a:cs typeface="Arial"/>
              </a:rPr>
              <a:t>Hospital</a:t>
            </a:r>
            <a:r>
              <a:rPr dirty="0" sz="4450" b="0">
                <a:solidFill>
                  <a:srgbClr val="1F1B17"/>
                </a:solidFill>
                <a:latin typeface="Arial"/>
                <a:cs typeface="Arial"/>
              </a:rPr>
              <a:t>	</a:t>
            </a:r>
            <a:r>
              <a:rPr dirty="0" sz="4450" spc="-10" b="0">
                <a:solidFill>
                  <a:srgbClr val="1F1B17"/>
                </a:solidFill>
                <a:latin typeface="Arial"/>
                <a:cs typeface="Arial"/>
              </a:rPr>
              <a:t>Management System</a:t>
            </a:r>
            <a:endParaRPr sz="4450">
              <a:latin typeface="Arial"/>
              <a:cs typeface="Arial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6267487" y="5037404"/>
            <a:ext cx="6729730" cy="2921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50" spc="-10">
                <a:solidFill>
                  <a:srgbClr val="504B48"/>
                </a:solidFill>
                <a:latin typeface="Arial"/>
                <a:cs typeface="Arial"/>
              </a:rPr>
              <a:t>Revolutionizing</a:t>
            </a:r>
            <a:r>
              <a:rPr dirty="0" sz="1750" spc="-75">
                <a:solidFill>
                  <a:srgbClr val="504B48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504B48"/>
                </a:solidFill>
                <a:latin typeface="Arial"/>
                <a:cs typeface="Arial"/>
              </a:rPr>
              <a:t>healthcare</a:t>
            </a:r>
            <a:r>
              <a:rPr dirty="0" sz="1750" spc="-75">
                <a:solidFill>
                  <a:srgbClr val="504B48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504B48"/>
                </a:solidFill>
                <a:latin typeface="Arial"/>
                <a:cs typeface="Arial"/>
              </a:rPr>
              <a:t>delivery</a:t>
            </a:r>
            <a:r>
              <a:rPr dirty="0" sz="1750" spc="-75">
                <a:solidFill>
                  <a:srgbClr val="504B48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504B48"/>
                </a:solidFill>
                <a:latin typeface="Arial"/>
                <a:cs typeface="Arial"/>
              </a:rPr>
              <a:t>through</a:t>
            </a:r>
            <a:r>
              <a:rPr dirty="0" sz="1750" spc="-75">
                <a:solidFill>
                  <a:srgbClr val="504B48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504B48"/>
                </a:solidFill>
                <a:latin typeface="Arial"/>
                <a:cs typeface="Arial"/>
              </a:rPr>
              <a:t>unified</a:t>
            </a:r>
            <a:r>
              <a:rPr dirty="0" sz="1750" spc="-75">
                <a:solidFill>
                  <a:srgbClr val="504B48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504B48"/>
                </a:solidFill>
                <a:latin typeface="Arial"/>
                <a:cs typeface="Arial"/>
              </a:rPr>
              <a:t>digital</a:t>
            </a:r>
            <a:r>
              <a:rPr dirty="0" sz="1750" spc="-75">
                <a:solidFill>
                  <a:srgbClr val="504B48"/>
                </a:solidFill>
                <a:latin typeface="Arial"/>
                <a:cs typeface="Arial"/>
              </a:rPr>
              <a:t> </a:t>
            </a:r>
            <a:r>
              <a:rPr dirty="0" sz="1750" spc="-10">
                <a:solidFill>
                  <a:srgbClr val="504B48"/>
                </a:solidFill>
                <a:latin typeface="Arial"/>
                <a:cs typeface="Arial"/>
              </a:rPr>
              <a:t>operations</a:t>
            </a:r>
            <a:endParaRPr sz="17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6411" y="1568208"/>
            <a:ext cx="13760577" cy="265809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80469" rIns="0" bIns="0" rtlCol="0" vert="horz">
            <a:spAutoFit/>
          </a:bodyPr>
          <a:lstStyle/>
          <a:p>
            <a:pPr marL="4172585">
              <a:lnSpc>
                <a:spcPct val="100000"/>
              </a:lnSpc>
              <a:spcBef>
                <a:spcPts val="100"/>
              </a:spcBef>
            </a:pPr>
            <a:r>
              <a:rPr dirty="0" spc="-30"/>
              <a:t>AI-</a:t>
            </a:r>
            <a:r>
              <a:rPr dirty="0"/>
              <a:t>Powered</a:t>
            </a:r>
            <a:r>
              <a:rPr dirty="0" spc="-65"/>
              <a:t> </a:t>
            </a:r>
            <a:r>
              <a:rPr dirty="0"/>
              <a:t>Health</a:t>
            </a:r>
            <a:r>
              <a:rPr dirty="0" spc="-65"/>
              <a:t> </a:t>
            </a:r>
            <a:r>
              <a:rPr dirty="0" spc="-10"/>
              <a:t>Assistant</a:t>
            </a:r>
          </a:p>
        </p:txBody>
      </p:sp>
      <p:sp>
        <p:nvSpPr>
          <p:cNvPr id="4" name="object 4" descr=""/>
          <p:cNvSpPr txBox="1"/>
          <p:nvPr/>
        </p:nvSpPr>
        <p:spPr>
          <a:xfrm>
            <a:off x="625152" y="4934711"/>
            <a:ext cx="12611100" cy="1955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latin typeface="Arial"/>
                <a:cs typeface="Arial"/>
              </a:rPr>
              <a:t>Continuous</a:t>
            </a:r>
            <a:r>
              <a:rPr dirty="0" sz="1800" spc="-45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Learning</a:t>
            </a:r>
            <a:r>
              <a:rPr dirty="0" sz="1800" spc="-35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&amp;</a:t>
            </a:r>
            <a:r>
              <a:rPr dirty="0" sz="1800" spc="-35" b="1">
                <a:latin typeface="Arial"/>
                <a:cs typeface="Arial"/>
              </a:rPr>
              <a:t> </a:t>
            </a:r>
            <a:r>
              <a:rPr dirty="0" sz="1800" spc="-10" b="1">
                <a:latin typeface="Arial"/>
                <a:cs typeface="Arial"/>
              </a:rPr>
              <a:t>Real-</a:t>
            </a:r>
            <a:r>
              <a:rPr dirty="0" sz="1800" b="1">
                <a:latin typeface="Arial"/>
                <a:cs typeface="Arial"/>
              </a:rPr>
              <a:t>Time</a:t>
            </a:r>
            <a:r>
              <a:rPr dirty="0" sz="1800" spc="-35" b="1">
                <a:latin typeface="Arial"/>
                <a:cs typeface="Arial"/>
              </a:rPr>
              <a:t> </a:t>
            </a:r>
            <a:r>
              <a:rPr dirty="0" sz="1800" spc="-10" b="1">
                <a:latin typeface="Arial"/>
                <a:cs typeface="Arial"/>
              </a:rPr>
              <a:t>Updates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800">
                <a:latin typeface="Arial"/>
                <a:cs typeface="Arial"/>
              </a:rPr>
              <a:t>The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AI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evolves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with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every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interaction,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ensuring</a:t>
            </a:r>
            <a:r>
              <a:rPr dirty="0" sz="1800" spc="-10">
                <a:latin typeface="Arial"/>
                <a:cs typeface="Arial"/>
              </a:rPr>
              <a:t> up-to-</a:t>
            </a:r>
            <a:r>
              <a:rPr dirty="0" sz="1800">
                <a:latin typeface="Arial"/>
                <a:cs typeface="Arial"/>
              </a:rPr>
              <a:t>date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medical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insights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and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tailored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advice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that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improves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over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time.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800" b="1">
                <a:latin typeface="Arial"/>
                <a:cs typeface="Arial"/>
              </a:rPr>
              <a:t>Secure</a:t>
            </a:r>
            <a:r>
              <a:rPr dirty="0" sz="1800" spc="5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&amp;</a:t>
            </a:r>
            <a:r>
              <a:rPr dirty="0" sz="1800" spc="5" b="1">
                <a:latin typeface="Arial"/>
                <a:cs typeface="Arial"/>
              </a:rPr>
              <a:t> </a:t>
            </a:r>
            <a:r>
              <a:rPr dirty="0" sz="1800" spc="-10" b="1">
                <a:latin typeface="Arial"/>
                <a:cs typeface="Arial"/>
              </a:rPr>
              <a:t>User-Friendly</a:t>
            </a:r>
            <a:endParaRPr sz="1800">
              <a:latin typeface="Arial"/>
              <a:cs typeface="Arial"/>
            </a:endParaRPr>
          </a:p>
          <a:p>
            <a:pPr marL="12700" marR="373380">
              <a:lnSpc>
                <a:spcPct val="100000"/>
              </a:lnSpc>
            </a:pPr>
            <a:r>
              <a:rPr dirty="0" sz="1800">
                <a:latin typeface="Arial"/>
                <a:cs typeface="Arial"/>
              </a:rPr>
              <a:t>Protected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access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to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your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personal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health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data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with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clean,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intuitive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interface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designed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for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effortless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use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by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patients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of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 spc="-25">
                <a:latin typeface="Arial"/>
                <a:cs typeface="Arial"/>
              </a:rPr>
              <a:t>all </a:t>
            </a:r>
            <a:r>
              <a:rPr dirty="0" sz="1800" spc="-10">
                <a:latin typeface="Arial"/>
                <a:cs typeface="Arial"/>
              </a:rPr>
              <a:t>ages</a:t>
            </a:r>
            <a:r>
              <a:rPr dirty="0" sz="1800" spc="-10">
                <a:latin typeface="Calibri"/>
                <a:cs typeface="Calibri"/>
              </a:rPr>
              <a:t>.</a:t>
            </a:r>
            <a:endParaRPr sz="180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  <a:spcBef>
                <a:spcPts val="75"/>
              </a:spcBef>
            </a:pPr>
            <a:r>
              <a:rPr dirty="0" sz="1800" b="1">
                <a:latin typeface="Arial"/>
                <a:cs typeface="Arial"/>
              </a:rPr>
              <a:t>Bridging</a:t>
            </a:r>
            <a:r>
              <a:rPr dirty="0" sz="1800" spc="-20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the</a:t>
            </a:r>
            <a:r>
              <a:rPr dirty="0" sz="1800" spc="-20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Healthcare</a:t>
            </a:r>
            <a:r>
              <a:rPr dirty="0" sz="1800" spc="-15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Gap:</a:t>
            </a:r>
            <a:r>
              <a:rPr dirty="0" sz="1800" spc="-10" b="1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MediSync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reduces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wait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times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and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empowers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patients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with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expert-</a:t>
            </a:r>
            <a:r>
              <a:rPr dirty="0" sz="1800">
                <a:latin typeface="Arial"/>
                <a:cs typeface="Arial"/>
              </a:rPr>
              <a:t>level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medical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knowledge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 spc="-25">
                <a:latin typeface="Arial"/>
                <a:cs typeface="Arial"/>
              </a:rPr>
              <a:t>at </a:t>
            </a:r>
            <a:r>
              <a:rPr dirty="0" sz="1800">
                <a:latin typeface="Arial"/>
                <a:cs typeface="Arial"/>
              </a:rPr>
              <a:t>their</a:t>
            </a:r>
            <a:r>
              <a:rPr dirty="0" sz="1800" spc="-3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fingertips,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transforming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how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people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access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and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understand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healthcare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information.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70838" y="544659"/>
            <a:ext cx="3862070" cy="6045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641600" algn="l"/>
              </a:tabLst>
            </a:pPr>
            <a:r>
              <a:rPr dirty="0" sz="3800" spc="-10" b="0">
                <a:solidFill>
                  <a:srgbClr val="5C4E3C"/>
                </a:solidFill>
                <a:latin typeface="Arial"/>
                <a:cs typeface="Arial"/>
              </a:rPr>
              <a:t>Technology</a:t>
            </a:r>
            <a:r>
              <a:rPr dirty="0" sz="3800" b="0">
                <a:solidFill>
                  <a:srgbClr val="5C4E3C"/>
                </a:solidFill>
                <a:latin typeface="Arial"/>
                <a:cs typeface="Arial"/>
              </a:rPr>
              <a:t>	</a:t>
            </a:r>
            <a:r>
              <a:rPr dirty="0" sz="3800" spc="-10" b="0">
                <a:solidFill>
                  <a:srgbClr val="5C4E3C"/>
                </a:solidFill>
                <a:latin typeface="Arial"/>
                <a:cs typeface="Arial"/>
              </a:rPr>
              <a:t>Stack</a:t>
            </a:r>
            <a:endParaRPr sz="3800">
              <a:latin typeface="Arial"/>
              <a:cs typeface="Arial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670838" y="1603755"/>
            <a:ext cx="12280900" cy="254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>
                <a:solidFill>
                  <a:srgbClr val="454240"/>
                </a:solidFill>
                <a:latin typeface="Arial"/>
                <a:cs typeface="Arial"/>
              </a:rPr>
              <a:t>Our</a:t>
            </a:r>
            <a:r>
              <a:rPr dirty="0" sz="1500" spc="-40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454240"/>
                </a:solidFill>
                <a:latin typeface="Arial"/>
                <a:cs typeface="Arial"/>
              </a:rPr>
              <a:t>platform</a:t>
            </a:r>
            <a:r>
              <a:rPr dirty="0" sz="1500" spc="-40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454240"/>
                </a:solidFill>
                <a:latin typeface="Arial"/>
                <a:cs typeface="Arial"/>
              </a:rPr>
              <a:t>leverages</a:t>
            </a:r>
            <a:r>
              <a:rPr dirty="0" sz="1500" spc="-40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454240"/>
                </a:solidFill>
                <a:latin typeface="Arial"/>
                <a:cs typeface="Arial"/>
              </a:rPr>
              <a:t>modern,</a:t>
            </a:r>
            <a:r>
              <a:rPr dirty="0" sz="1500" spc="-35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1500" spc="-20">
                <a:solidFill>
                  <a:srgbClr val="454240"/>
                </a:solidFill>
                <a:latin typeface="Arial"/>
                <a:cs typeface="Arial"/>
              </a:rPr>
              <a:t>enterprise-</a:t>
            </a:r>
            <a:r>
              <a:rPr dirty="0" sz="1500">
                <a:solidFill>
                  <a:srgbClr val="454240"/>
                </a:solidFill>
                <a:latin typeface="Arial"/>
                <a:cs typeface="Arial"/>
              </a:rPr>
              <a:t>grade</a:t>
            </a:r>
            <a:r>
              <a:rPr dirty="0" sz="1500" spc="-40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454240"/>
                </a:solidFill>
                <a:latin typeface="Arial"/>
                <a:cs typeface="Arial"/>
              </a:rPr>
              <a:t>technologies</a:t>
            </a:r>
            <a:r>
              <a:rPr dirty="0" sz="1500" spc="-40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454240"/>
                </a:solidFill>
                <a:latin typeface="Arial"/>
                <a:cs typeface="Arial"/>
              </a:rPr>
              <a:t>across</a:t>
            </a:r>
            <a:r>
              <a:rPr dirty="0" sz="1500" spc="-35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454240"/>
                </a:solidFill>
                <a:latin typeface="Arial"/>
                <a:cs typeface="Arial"/>
              </a:rPr>
              <a:t>the</a:t>
            </a:r>
            <a:r>
              <a:rPr dirty="0" sz="1500" spc="-40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454240"/>
                </a:solidFill>
                <a:latin typeface="Arial"/>
                <a:cs typeface="Arial"/>
              </a:rPr>
              <a:t>full</a:t>
            </a:r>
            <a:r>
              <a:rPr dirty="0" sz="1500" spc="-40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454240"/>
                </a:solidFill>
                <a:latin typeface="Arial"/>
                <a:cs typeface="Arial"/>
              </a:rPr>
              <a:t>stack</a:t>
            </a:r>
            <a:r>
              <a:rPr dirty="0" sz="1500" spc="-35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454240"/>
                </a:solidFill>
                <a:latin typeface="Arial"/>
                <a:cs typeface="Arial"/>
              </a:rPr>
              <a:t>to</a:t>
            </a:r>
            <a:r>
              <a:rPr dirty="0" sz="1500" spc="-40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454240"/>
                </a:solidFill>
                <a:latin typeface="Arial"/>
                <a:cs typeface="Arial"/>
              </a:rPr>
              <a:t>deliver</a:t>
            </a:r>
            <a:r>
              <a:rPr dirty="0" sz="1500" spc="-40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454240"/>
                </a:solidFill>
                <a:latin typeface="Arial"/>
                <a:cs typeface="Arial"/>
              </a:rPr>
              <a:t>a</a:t>
            </a:r>
            <a:r>
              <a:rPr dirty="0" sz="1500" spc="-35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454240"/>
                </a:solidFill>
                <a:latin typeface="Arial"/>
                <a:cs typeface="Arial"/>
              </a:rPr>
              <a:t>secure,</a:t>
            </a:r>
            <a:r>
              <a:rPr dirty="0" sz="1500" spc="-40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454240"/>
                </a:solidFill>
                <a:latin typeface="Arial"/>
                <a:cs typeface="Arial"/>
              </a:rPr>
              <a:t>scalable,</a:t>
            </a:r>
            <a:r>
              <a:rPr dirty="0" sz="1500" spc="-40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454240"/>
                </a:solidFill>
                <a:latin typeface="Arial"/>
                <a:cs typeface="Arial"/>
              </a:rPr>
              <a:t>and</a:t>
            </a:r>
            <a:r>
              <a:rPr dirty="0" sz="1500" spc="-35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1500" spc="-10">
                <a:solidFill>
                  <a:srgbClr val="454240"/>
                </a:solidFill>
                <a:latin typeface="Arial"/>
                <a:cs typeface="Arial"/>
              </a:rPr>
              <a:t>responsive</a:t>
            </a:r>
            <a:r>
              <a:rPr dirty="0" sz="1500" spc="-40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454240"/>
                </a:solidFill>
                <a:latin typeface="Arial"/>
                <a:cs typeface="Arial"/>
              </a:rPr>
              <a:t>user</a:t>
            </a:r>
            <a:r>
              <a:rPr dirty="0" sz="1500" spc="-40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1500" spc="-10">
                <a:solidFill>
                  <a:srgbClr val="454240"/>
                </a:solidFill>
                <a:latin typeface="Arial"/>
                <a:cs typeface="Arial"/>
              </a:rPr>
              <a:t>experience.</a:t>
            </a:r>
            <a:endParaRPr sz="1500">
              <a:latin typeface="Arial"/>
              <a:cs typeface="Arial"/>
            </a:endParaRPr>
          </a:p>
        </p:txBody>
      </p:sp>
      <p:grpSp>
        <p:nvGrpSpPr>
          <p:cNvPr id="4" name="object 4" descr=""/>
          <p:cNvGrpSpPr/>
          <p:nvPr/>
        </p:nvGrpSpPr>
        <p:grpSpPr>
          <a:xfrm>
            <a:off x="679728" y="2066213"/>
            <a:ext cx="4298950" cy="2554605"/>
            <a:chOff x="679728" y="2066213"/>
            <a:chExt cx="4298950" cy="2554605"/>
          </a:xfrm>
        </p:grpSpPr>
        <p:sp>
          <p:nvSpPr>
            <p:cNvPr id="5" name="object 5" descr=""/>
            <p:cNvSpPr/>
            <p:nvPr/>
          </p:nvSpPr>
          <p:spPr>
            <a:xfrm>
              <a:off x="683538" y="2070023"/>
              <a:ext cx="4291330" cy="2546985"/>
            </a:xfrm>
            <a:custGeom>
              <a:avLst/>
              <a:gdLst/>
              <a:ahLst/>
              <a:cxnLst/>
              <a:rect l="l" t="t" r="r" b="b"/>
              <a:pathLst>
                <a:path w="4291330" h="2546985">
                  <a:moveTo>
                    <a:pt x="4208868" y="0"/>
                  </a:moveTo>
                  <a:lnTo>
                    <a:pt x="82022" y="0"/>
                  </a:lnTo>
                  <a:lnTo>
                    <a:pt x="50223" y="6487"/>
                  </a:lnTo>
                  <a:lnTo>
                    <a:pt x="24137" y="24134"/>
                  </a:lnTo>
                  <a:lnTo>
                    <a:pt x="6488" y="50218"/>
                  </a:lnTo>
                  <a:lnTo>
                    <a:pt x="0" y="82016"/>
                  </a:lnTo>
                  <a:lnTo>
                    <a:pt x="0" y="2464485"/>
                  </a:lnTo>
                  <a:lnTo>
                    <a:pt x="6488" y="2496283"/>
                  </a:lnTo>
                  <a:lnTo>
                    <a:pt x="24137" y="2522367"/>
                  </a:lnTo>
                  <a:lnTo>
                    <a:pt x="50223" y="2540014"/>
                  </a:lnTo>
                  <a:lnTo>
                    <a:pt x="82022" y="2546502"/>
                  </a:lnTo>
                  <a:lnTo>
                    <a:pt x="4208868" y="2546502"/>
                  </a:lnTo>
                  <a:lnTo>
                    <a:pt x="4240668" y="2540014"/>
                  </a:lnTo>
                  <a:lnTo>
                    <a:pt x="4266757" y="2522367"/>
                  </a:lnTo>
                  <a:lnTo>
                    <a:pt x="4284408" y="2496283"/>
                  </a:lnTo>
                  <a:lnTo>
                    <a:pt x="4290898" y="2464485"/>
                  </a:lnTo>
                  <a:lnTo>
                    <a:pt x="4290898" y="82016"/>
                  </a:lnTo>
                  <a:lnTo>
                    <a:pt x="4284408" y="50218"/>
                  </a:lnTo>
                  <a:lnTo>
                    <a:pt x="4266757" y="24134"/>
                  </a:lnTo>
                  <a:lnTo>
                    <a:pt x="4240668" y="6487"/>
                  </a:lnTo>
                  <a:lnTo>
                    <a:pt x="4208868" y="0"/>
                  </a:lnTo>
                  <a:close/>
                </a:path>
              </a:pathLst>
            </a:custGeom>
            <a:solidFill>
              <a:srgbClr val="F7ECD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683538" y="2070023"/>
              <a:ext cx="4291330" cy="2546985"/>
            </a:xfrm>
            <a:custGeom>
              <a:avLst/>
              <a:gdLst/>
              <a:ahLst/>
              <a:cxnLst/>
              <a:rect l="l" t="t" r="r" b="b"/>
              <a:pathLst>
                <a:path w="4291330" h="2546985">
                  <a:moveTo>
                    <a:pt x="0" y="82016"/>
                  </a:moveTo>
                  <a:lnTo>
                    <a:pt x="6488" y="50218"/>
                  </a:lnTo>
                  <a:lnTo>
                    <a:pt x="24137" y="24134"/>
                  </a:lnTo>
                  <a:lnTo>
                    <a:pt x="50223" y="6487"/>
                  </a:lnTo>
                  <a:lnTo>
                    <a:pt x="82022" y="0"/>
                  </a:lnTo>
                  <a:lnTo>
                    <a:pt x="4208868" y="0"/>
                  </a:lnTo>
                  <a:lnTo>
                    <a:pt x="4240668" y="6487"/>
                  </a:lnTo>
                  <a:lnTo>
                    <a:pt x="4266757" y="24134"/>
                  </a:lnTo>
                  <a:lnTo>
                    <a:pt x="4284408" y="50218"/>
                  </a:lnTo>
                  <a:lnTo>
                    <a:pt x="4290898" y="82016"/>
                  </a:lnTo>
                  <a:lnTo>
                    <a:pt x="4290898" y="2464485"/>
                  </a:lnTo>
                  <a:lnTo>
                    <a:pt x="4284408" y="2496283"/>
                  </a:lnTo>
                  <a:lnTo>
                    <a:pt x="4266757" y="2522367"/>
                  </a:lnTo>
                  <a:lnTo>
                    <a:pt x="4240668" y="2540014"/>
                  </a:lnTo>
                  <a:lnTo>
                    <a:pt x="4208868" y="2546502"/>
                  </a:lnTo>
                  <a:lnTo>
                    <a:pt x="82022" y="2546502"/>
                  </a:lnTo>
                  <a:lnTo>
                    <a:pt x="50223" y="2540014"/>
                  </a:lnTo>
                  <a:lnTo>
                    <a:pt x="24137" y="2522367"/>
                  </a:lnTo>
                  <a:lnTo>
                    <a:pt x="6488" y="2496283"/>
                  </a:lnTo>
                  <a:lnTo>
                    <a:pt x="0" y="2464485"/>
                  </a:lnTo>
                  <a:lnTo>
                    <a:pt x="0" y="82016"/>
                  </a:lnTo>
                  <a:close/>
                </a:path>
              </a:pathLst>
            </a:custGeom>
            <a:ln w="7619">
              <a:solidFill>
                <a:srgbClr val="DDD2B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886419" y="2272906"/>
              <a:ext cx="586105" cy="586105"/>
            </a:xfrm>
            <a:custGeom>
              <a:avLst/>
              <a:gdLst/>
              <a:ahLst/>
              <a:cxnLst/>
              <a:rect l="l" t="t" r="r" b="b"/>
              <a:pathLst>
                <a:path w="586105" h="586105">
                  <a:moveTo>
                    <a:pt x="292953" y="0"/>
                  </a:moveTo>
                  <a:lnTo>
                    <a:pt x="245698" y="3863"/>
                  </a:lnTo>
                  <a:lnTo>
                    <a:pt x="200773" y="15039"/>
                  </a:lnTo>
                  <a:lnTo>
                    <a:pt x="158802" y="32903"/>
                  </a:lnTo>
                  <a:lnTo>
                    <a:pt x="120407" y="56835"/>
                  </a:lnTo>
                  <a:lnTo>
                    <a:pt x="86210" y="86210"/>
                  </a:lnTo>
                  <a:lnTo>
                    <a:pt x="56835" y="120407"/>
                  </a:lnTo>
                  <a:lnTo>
                    <a:pt x="32903" y="158802"/>
                  </a:lnTo>
                  <a:lnTo>
                    <a:pt x="15039" y="200772"/>
                  </a:lnTo>
                  <a:lnTo>
                    <a:pt x="3863" y="245696"/>
                  </a:lnTo>
                  <a:lnTo>
                    <a:pt x="0" y="292950"/>
                  </a:lnTo>
                  <a:lnTo>
                    <a:pt x="3863" y="340205"/>
                  </a:lnTo>
                  <a:lnTo>
                    <a:pt x="15039" y="385128"/>
                  </a:lnTo>
                  <a:lnTo>
                    <a:pt x="32903" y="427099"/>
                  </a:lnTo>
                  <a:lnTo>
                    <a:pt x="56835" y="465494"/>
                  </a:lnTo>
                  <a:lnTo>
                    <a:pt x="86210" y="499691"/>
                  </a:lnTo>
                  <a:lnTo>
                    <a:pt x="120407" y="529066"/>
                  </a:lnTo>
                  <a:lnTo>
                    <a:pt x="158802" y="552997"/>
                  </a:lnTo>
                  <a:lnTo>
                    <a:pt x="200773" y="570862"/>
                  </a:lnTo>
                  <a:lnTo>
                    <a:pt x="245698" y="582038"/>
                  </a:lnTo>
                  <a:lnTo>
                    <a:pt x="292953" y="585901"/>
                  </a:lnTo>
                  <a:lnTo>
                    <a:pt x="340208" y="582038"/>
                  </a:lnTo>
                  <a:lnTo>
                    <a:pt x="385133" y="570862"/>
                  </a:lnTo>
                  <a:lnTo>
                    <a:pt x="427104" y="552997"/>
                  </a:lnTo>
                  <a:lnTo>
                    <a:pt x="465499" y="529066"/>
                  </a:lnTo>
                  <a:lnTo>
                    <a:pt x="499696" y="499691"/>
                  </a:lnTo>
                  <a:lnTo>
                    <a:pt x="529071" y="465494"/>
                  </a:lnTo>
                  <a:lnTo>
                    <a:pt x="553003" y="427099"/>
                  </a:lnTo>
                  <a:lnTo>
                    <a:pt x="570867" y="385128"/>
                  </a:lnTo>
                  <a:lnTo>
                    <a:pt x="582043" y="340205"/>
                  </a:lnTo>
                  <a:lnTo>
                    <a:pt x="585906" y="292950"/>
                  </a:lnTo>
                  <a:lnTo>
                    <a:pt x="582043" y="245696"/>
                  </a:lnTo>
                  <a:lnTo>
                    <a:pt x="570867" y="200772"/>
                  </a:lnTo>
                  <a:lnTo>
                    <a:pt x="553003" y="158802"/>
                  </a:lnTo>
                  <a:lnTo>
                    <a:pt x="529071" y="120407"/>
                  </a:lnTo>
                  <a:lnTo>
                    <a:pt x="499696" y="86210"/>
                  </a:lnTo>
                  <a:lnTo>
                    <a:pt x="465499" y="56835"/>
                  </a:lnTo>
                  <a:lnTo>
                    <a:pt x="427104" y="32903"/>
                  </a:lnTo>
                  <a:lnTo>
                    <a:pt x="385133" y="15039"/>
                  </a:lnTo>
                  <a:lnTo>
                    <a:pt x="340208" y="3863"/>
                  </a:lnTo>
                  <a:lnTo>
                    <a:pt x="292953" y="0"/>
                  </a:lnTo>
                  <a:close/>
                </a:path>
              </a:pathLst>
            </a:custGeom>
            <a:solidFill>
              <a:srgbClr val="B88E22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47511" y="2433993"/>
              <a:ext cx="263603" cy="263601"/>
            </a:xfrm>
            <a:prstGeom prst="rect">
              <a:avLst/>
            </a:prstGeom>
          </p:spPr>
        </p:pic>
      </p:grpSp>
      <p:sp>
        <p:nvSpPr>
          <p:cNvPr id="9" name="object 9" descr=""/>
          <p:cNvSpPr txBox="1"/>
          <p:nvPr/>
        </p:nvSpPr>
        <p:spPr>
          <a:xfrm>
            <a:off x="873719" y="3051505"/>
            <a:ext cx="3498850" cy="13671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900" spc="-10">
                <a:solidFill>
                  <a:srgbClr val="454240"/>
                </a:solidFill>
                <a:latin typeface="Arial"/>
                <a:cs typeface="Arial"/>
              </a:rPr>
              <a:t>Frontend</a:t>
            </a:r>
            <a:endParaRPr sz="1900">
              <a:latin typeface="Arial"/>
              <a:cs typeface="Arial"/>
            </a:endParaRPr>
          </a:p>
          <a:p>
            <a:pPr algn="just" marL="12700" marR="5080">
              <a:lnSpc>
                <a:spcPct val="136100"/>
              </a:lnSpc>
              <a:spcBef>
                <a:spcPts val="935"/>
              </a:spcBef>
            </a:pPr>
            <a:r>
              <a:rPr dirty="0" sz="1500">
                <a:solidFill>
                  <a:srgbClr val="454240"/>
                </a:solidFill>
                <a:latin typeface="Arial"/>
                <a:cs typeface="Arial"/>
              </a:rPr>
              <a:t>React</a:t>
            </a:r>
            <a:r>
              <a:rPr dirty="0" sz="1500" spc="-45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454240"/>
                </a:solidFill>
                <a:latin typeface="Arial"/>
                <a:cs typeface="Arial"/>
              </a:rPr>
              <a:t>framework</a:t>
            </a:r>
            <a:r>
              <a:rPr dirty="0" sz="1500" spc="-45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454240"/>
                </a:solidFill>
                <a:latin typeface="Arial"/>
                <a:cs typeface="Arial"/>
              </a:rPr>
              <a:t>with</a:t>
            </a:r>
            <a:r>
              <a:rPr dirty="0" sz="1500" spc="-45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1500" spc="-10">
                <a:solidFill>
                  <a:srgbClr val="454240"/>
                </a:solidFill>
                <a:latin typeface="Arial"/>
                <a:cs typeface="Arial"/>
              </a:rPr>
              <a:t>responsive</a:t>
            </a:r>
            <a:r>
              <a:rPr dirty="0" sz="1500" spc="-45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1500" spc="-10">
                <a:solidFill>
                  <a:srgbClr val="454240"/>
                </a:solidFill>
                <a:latin typeface="Arial"/>
                <a:cs typeface="Arial"/>
              </a:rPr>
              <a:t>design </a:t>
            </a:r>
            <a:r>
              <a:rPr dirty="0" sz="1500">
                <a:solidFill>
                  <a:srgbClr val="454240"/>
                </a:solidFill>
                <a:latin typeface="Arial"/>
                <a:cs typeface="Arial"/>
              </a:rPr>
              <a:t>principles</a:t>
            </a:r>
            <a:r>
              <a:rPr dirty="0" sz="1500" spc="-65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454240"/>
                </a:solidFill>
                <a:latin typeface="Arial"/>
                <a:cs typeface="Arial"/>
              </a:rPr>
              <a:t>ensures</a:t>
            </a:r>
            <a:r>
              <a:rPr dirty="0" sz="1500" spc="-60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454240"/>
                </a:solidFill>
                <a:latin typeface="Arial"/>
                <a:cs typeface="Arial"/>
              </a:rPr>
              <a:t>seamless</a:t>
            </a:r>
            <a:r>
              <a:rPr dirty="0" sz="1500" spc="-60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1500" spc="-10">
                <a:solidFill>
                  <a:srgbClr val="454240"/>
                </a:solidFill>
                <a:latin typeface="Arial"/>
                <a:cs typeface="Arial"/>
              </a:rPr>
              <a:t>experiences </a:t>
            </a:r>
            <a:r>
              <a:rPr dirty="0" sz="1500">
                <a:solidFill>
                  <a:srgbClr val="454240"/>
                </a:solidFill>
                <a:latin typeface="Arial"/>
                <a:cs typeface="Arial"/>
              </a:rPr>
              <a:t>across</a:t>
            </a:r>
            <a:r>
              <a:rPr dirty="0" sz="1500" spc="-50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454240"/>
                </a:solidFill>
                <a:latin typeface="Arial"/>
                <a:cs typeface="Arial"/>
              </a:rPr>
              <a:t>all</a:t>
            </a:r>
            <a:r>
              <a:rPr dirty="0" sz="1500" spc="-45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454240"/>
                </a:solidFill>
                <a:latin typeface="Arial"/>
                <a:cs typeface="Arial"/>
              </a:rPr>
              <a:t>devices</a:t>
            </a:r>
            <a:r>
              <a:rPr dirty="0" sz="1500" spc="-45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454240"/>
                </a:solidFill>
                <a:latin typeface="Arial"/>
                <a:cs typeface="Arial"/>
              </a:rPr>
              <a:t>and</a:t>
            </a:r>
            <a:r>
              <a:rPr dirty="0" sz="1500" spc="-45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454240"/>
                </a:solidFill>
                <a:latin typeface="Arial"/>
                <a:cs typeface="Arial"/>
              </a:rPr>
              <a:t>screen</a:t>
            </a:r>
            <a:r>
              <a:rPr dirty="0" sz="1500" spc="-45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1500" spc="-10">
                <a:solidFill>
                  <a:srgbClr val="454240"/>
                </a:solidFill>
                <a:latin typeface="Arial"/>
                <a:cs typeface="Arial"/>
              </a:rPr>
              <a:t>sizes.</a:t>
            </a:r>
            <a:endParaRPr sz="1500">
              <a:latin typeface="Arial"/>
              <a:cs typeface="Arial"/>
            </a:endParaRPr>
          </a:p>
        </p:txBody>
      </p:sp>
      <p:grpSp>
        <p:nvGrpSpPr>
          <p:cNvPr id="10" name="object 10" descr=""/>
          <p:cNvGrpSpPr/>
          <p:nvPr/>
        </p:nvGrpSpPr>
        <p:grpSpPr>
          <a:xfrm>
            <a:off x="5165890" y="2066213"/>
            <a:ext cx="4298950" cy="2554605"/>
            <a:chOff x="5165890" y="2066213"/>
            <a:chExt cx="4298950" cy="2554605"/>
          </a:xfrm>
        </p:grpSpPr>
        <p:sp>
          <p:nvSpPr>
            <p:cNvPr id="11" name="object 11" descr=""/>
            <p:cNvSpPr/>
            <p:nvPr/>
          </p:nvSpPr>
          <p:spPr>
            <a:xfrm>
              <a:off x="5169699" y="2070023"/>
              <a:ext cx="4291330" cy="2546985"/>
            </a:xfrm>
            <a:custGeom>
              <a:avLst/>
              <a:gdLst/>
              <a:ahLst/>
              <a:cxnLst/>
              <a:rect l="l" t="t" r="r" b="b"/>
              <a:pathLst>
                <a:path w="4291330" h="2546985">
                  <a:moveTo>
                    <a:pt x="4208868" y="0"/>
                  </a:moveTo>
                  <a:lnTo>
                    <a:pt x="82022" y="0"/>
                  </a:lnTo>
                  <a:lnTo>
                    <a:pt x="50223" y="6487"/>
                  </a:lnTo>
                  <a:lnTo>
                    <a:pt x="24137" y="24134"/>
                  </a:lnTo>
                  <a:lnTo>
                    <a:pt x="6488" y="50218"/>
                  </a:lnTo>
                  <a:lnTo>
                    <a:pt x="0" y="82016"/>
                  </a:lnTo>
                  <a:lnTo>
                    <a:pt x="0" y="2464485"/>
                  </a:lnTo>
                  <a:lnTo>
                    <a:pt x="6488" y="2496283"/>
                  </a:lnTo>
                  <a:lnTo>
                    <a:pt x="24137" y="2522367"/>
                  </a:lnTo>
                  <a:lnTo>
                    <a:pt x="50223" y="2540014"/>
                  </a:lnTo>
                  <a:lnTo>
                    <a:pt x="82022" y="2546502"/>
                  </a:lnTo>
                  <a:lnTo>
                    <a:pt x="4208868" y="2546502"/>
                  </a:lnTo>
                  <a:lnTo>
                    <a:pt x="4240668" y="2540014"/>
                  </a:lnTo>
                  <a:lnTo>
                    <a:pt x="4266757" y="2522367"/>
                  </a:lnTo>
                  <a:lnTo>
                    <a:pt x="4284408" y="2496283"/>
                  </a:lnTo>
                  <a:lnTo>
                    <a:pt x="4290898" y="2464485"/>
                  </a:lnTo>
                  <a:lnTo>
                    <a:pt x="4290898" y="82016"/>
                  </a:lnTo>
                  <a:lnTo>
                    <a:pt x="4284408" y="50218"/>
                  </a:lnTo>
                  <a:lnTo>
                    <a:pt x="4266757" y="24134"/>
                  </a:lnTo>
                  <a:lnTo>
                    <a:pt x="4240668" y="6487"/>
                  </a:lnTo>
                  <a:lnTo>
                    <a:pt x="4208868" y="0"/>
                  </a:lnTo>
                  <a:close/>
                </a:path>
              </a:pathLst>
            </a:custGeom>
            <a:solidFill>
              <a:srgbClr val="F7ECD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5169699" y="2070023"/>
              <a:ext cx="4291330" cy="2546985"/>
            </a:xfrm>
            <a:custGeom>
              <a:avLst/>
              <a:gdLst/>
              <a:ahLst/>
              <a:cxnLst/>
              <a:rect l="l" t="t" r="r" b="b"/>
              <a:pathLst>
                <a:path w="4291330" h="2546985">
                  <a:moveTo>
                    <a:pt x="0" y="82016"/>
                  </a:moveTo>
                  <a:lnTo>
                    <a:pt x="6488" y="50218"/>
                  </a:lnTo>
                  <a:lnTo>
                    <a:pt x="24137" y="24134"/>
                  </a:lnTo>
                  <a:lnTo>
                    <a:pt x="50223" y="6487"/>
                  </a:lnTo>
                  <a:lnTo>
                    <a:pt x="82022" y="0"/>
                  </a:lnTo>
                  <a:lnTo>
                    <a:pt x="4208868" y="0"/>
                  </a:lnTo>
                  <a:lnTo>
                    <a:pt x="4240668" y="6487"/>
                  </a:lnTo>
                  <a:lnTo>
                    <a:pt x="4266757" y="24134"/>
                  </a:lnTo>
                  <a:lnTo>
                    <a:pt x="4284408" y="50218"/>
                  </a:lnTo>
                  <a:lnTo>
                    <a:pt x="4290898" y="82016"/>
                  </a:lnTo>
                  <a:lnTo>
                    <a:pt x="4290898" y="2464485"/>
                  </a:lnTo>
                  <a:lnTo>
                    <a:pt x="4284408" y="2496283"/>
                  </a:lnTo>
                  <a:lnTo>
                    <a:pt x="4266757" y="2522367"/>
                  </a:lnTo>
                  <a:lnTo>
                    <a:pt x="4240668" y="2540014"/>
                  </a:lnTo>
                  <a:lnTo>
                    <a:pt x="4208868" y="2546502"/>
                  </a:lnTo>
                  <a:lnTo>
                    <a:pt x="82022" y="2546502"/>
                  </a:lnTo>
                  <a:lnTo>
                    <a:pt x="50223" y="2540014"/>
                  </a:lnTo>
                  <a:lnTo>
                    <a:pt x="24137" y="2522367"/>
                  </a:lnTo>
                  <a:lnTo>
                    <a:pt x="6488" y="2496283"/>
                  </a:lnTo>
                  <a:lnTo>
                    <a:pt x="0" y="2464485"/>
                  </a:lnTo>
                  <a:lnTo>
                    <a:pt x="0" y="82016"/>
                  </a:lnTo>
                  <a:close/>
                </a:path>
              </a:pathLst>
            </a:custGeom>
            <a:ln w="7619">
              <a:solidFill>
                <a:srgbClr val="DDD2B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5372569" y="2272906"/>
              <a:ext cx="586105" cy="586105"/>
            </a:xfrm>
            <a:custGeom>
              <a:avLst/>
              <a:gdLst/>
              <a:ahLst/>
              <a:cxnLst/>
              <a:rect l="l" t="t" r="r" b="b"/>
              <a:pathLst>
                <a:path w="586104" h="586105">
                  <a:moveTo>
                    <a:pt x="292953" y="0"/>
                  </a:moveTo>
                  <a:lnTo>
                    <a:pt x="245698" y="3863"/>
                  </a:lnTo>
                  <a:lnTo>
                    <a:pt x="200773" y="15039"/>
                  </a:lnTo>
                  <a:lnTo>
                    <a:pt x="158802" y="32903"/>
                  </a:lnTo>
                  <a:lnTo>
                    <a:pt x="120407" y="56835"/>
                  </a:lnTo>
                  <a:lnTo>
                    <a:pt x="86210" y="86210"/>
                  </a:lnTo>
                  <a:lnTo>
                    <a:pt x="56835" y="120407"/>
                  </a:lnTo>
                  <a:lnTo>
                    <a:pt x="32903" y="158802"/>
                  </a:lnTo>
                  <a:lnTo>
                    <a:pt x="15039" y="200772"/>
                  </a:lnTo>
                  <a:lnTo>
                    <a:pt x="3863" y="245696"/>
                  </a:lnTo>
                  <a:lnTo>
                    <a:pt x="0" y="292950"/>
                  </a:lnTo>
                  <a:lnTo>
                    <a:pt x="3863" y="340205"/>
                  </a:lnTo>
                  <a:lnTo>
                    <a:pt x="15039" y="385128"/>
                  </a:lnTo>
                  <a:lnTo>
                    <a:pt x="32903" y="427099"/>
                  </a:lnTo>
                  <a:lnTo>
                    <a:pt x="56835" y="465494"/>
                  </a:lnTo>
                  <a:lnTo>
                    <a:pt x="86210" y="499691"/>
                  </a:lnTo>
                  <a:lnTo>
                    <a:pt x="120407" y="529066"/>
                  </a:lnTo>
                  <a:lnTo>
                    <a:pt x="158802" y="552997"/>
                  </a:lnTo>
                  <a:lnTo>
                    <a:pt x="200773" y="570862"/>
                  </a:lnTo>
                  <a:lnTo>
                    <a:pt x="245698" y="582038"/>
                  </a:lnTo>
                  <a:lnTo>
                    <a:pt x="292953" y="585901"/>
                  </a:lnTo>
                  <a:lnTo>
                    <a:pt x="340208" y="582038"/>
                  </a:lnTo>
                  <a:lnTo>
                    <a:pt x="385133" y="570862"/>
                  </a:lnTo>
                  <a:lnTo>
                    <a:pt x="427104" y="552997"/>
                  </a:lnTo>
                  <a:lnTo>
                    <a:pt x="465499" y="529066"/>
                  </a:lnTo>
                  <a:lnTo>
                    <a:pt x="499696" y="499691"/>
                  </a:lnTo>
                  <a:lnTo>
                    <a:pt x="529071" y="465494"/>
                  </a:lnTo>
                  <a:lnTo>
                    <a:pt x="553003" y="427099"/>
                  </a:lnTo>
                  <a:lnTo>
                    <a:pt x="570867" y="385128"/>
                  </a:lnTo>
                  <a:lnTo>
                    <a:pt x="582043" y="340205"/>
                  </a:lnTo>
                  <a:lnTo>
                    <a:pt x="585906" y="292950"/>
                  </a:lnTo>
                  <a:lnTo>
                    <a:pt x="582043" y="245696"/>
                  </a:lnTo>
                  <a:lnTo>
                    <a:pt x="570867" y="200772"/>
                  </a:lnTo>
                  <a:lnTo>
                    <a:pt x="553003" y="158802"/>
                  </a:lnTo>
                  <a:lnTo>
                    <a:pt x="529071" y="120407"/>
                  </a:lnTo>
                  <a:lnTo>
                    <a:pt x="499696" y="86210"/>
                  </a:lnTo>
                  <a:lnTo>
                    <a:pt x="465499" y="56835"/>
                  </a:lnTo>
                  <a:lnTo>
                    <a:pt x="427104" y="32903"/>
                  </a:lnTo>
                  <a:lnTo>
                    <a:pt x="385133" y="15039"/>
                  </a:lnTo>
                  <a:lnTo>
                    <a:pt x="340208" y="3863"/>
                  </a:lnTo>
                  <a:lnTo>
                    <a:pt x="292953" y="0"/>
                  </a:lnTo>
                  <a:close/>
                </a:path>
              </a:pathLst>
            </a:custGeom>
            <a:solidFill>
              <a:srgbClr val="B88E22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533669" y="2433993"/>
              <a:ext cx="263603" cy="263601"/>
            </a:xfrm>
            <a:prstGeom prst="rect">
              <a:avLst/>
            </a:prstGeom>
          </p:spPr>
        </p:pic>
      </p:grpSp>
      <p:sp>
        <p:nvSpPr>
          <p:cNvPr id="15" name="object 15" descr=""/>
          <p:cNvSpPr txBox="1"/>
          <p:nvPr/>
        </p:nvSpPr>
        <p:spPr>
          <a:xfrm>
            <a:off x="5359869" y="3051505"/>
            <a:ext cx="3761104" cy="13671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900" spc="-10">
                <a:solidFill>
                  <a:srgbClr val="454240"/>
                </a:solidFill>
                <a:latin typeface="Arial"/>
                <a:cs typeface="Arial"/>
              </a:rPr>
              <a:t>Backend</a:t>
            </a:r>
            <a:endParaRPr sz="1900">
              <a:latin typeface="Arial"/>
              <a:cs typeface="Arial"/>
            </a:endParaRPr>
          </a:p>
          <a:p>
            <a:pPr marL="12700" marR="5080">
              <a:lnSpc>
                <a:spcPct val="136100"/>
              </a:lnSpc>
              <a:spcBef>
                <a:spcPts val="935"/>
              </a:spcBef>
            </a:pPr>
            <a:r>
              <a:rPr dirty="0" sz="1500">
                <a:solidFill>
                  <a:srgbClr val="454240"/>
                </a:solidFill>
                <a:latin typeface="Arial"/>
                <a:cs typeface="Arial"/>
              </a:rPr>
              <a:t>Node.js</a:t>
            </a:r>
            <a:r>
              <a:rPr dirty="0" sz="1500" spc="-45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454240"/>
                </a:solidFill>
                <a:latin typeface="Arial"/>
                <a:cs typeface="Arial"/>
              </a:rPr>
              <a:t>and</a:t>
            </a:r>
            <a:r>
              <a:rPr dirty="0" sz="1500" spc="-45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454240"/>
                </a:solidFill>
                <a:latin typeface="Arial"/>
                <a:cs typeface="Arial"/>
              </a:rPr>
              <a:t>Python</a:t>
            </a:r>
            <a:r>
              <a:rPr dirty="0" sz="1500" spc="-45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454240"/>
                </a:solidFill>
                <a:latin typeface="Arial"/>
                <a:cs typeface="Arial"/>
              </a:rPr>
              <a:t>APIs</a:t>
            </a:r>
            <a:r>
              <a:rPr dirty="0" sz="1500" spc="-45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454240"/>
                </a:solidFill>
                <a:latin typeface="Arial"/>
                <a:cs typeface="Arial"/>
              </a:rPr>
              <a:t>provide</a:t>
            </a:r>
            <a:r>
              <a:rPr dirty="0" sz="1500" spc="-45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1500" spc="-10">
                <a:solidFill>
                  <a:srgbClr val="454240"/>
                </a:solidFill>
                <a:latin typeface="Arial"/>
                <a:cs typeface="Arial"/>
              </a:rPr>
              <a:t>flexible, </a:t>
            </a:r>
            <a:r>
              <a:rPr dirty="0" sz="1500" spc="-20">
                <a:solidFill>
                  <a:srgbClr val="454240"/>
                </a:solidFill>
                <a:latin typeface="Arial"/>
                <a:cs typeface="Arial"/>
              </a:rPr>
              <a:t>high-</a:t>
            </a:r>
            <a:r>
              <a:rPr dirty="0" sz="1500" spc="-10">
                <a:solidFill>
                  <a:srgbClr val="454240"/>
                </a:solidFill>
                <a:latin typeface="Arial"/>
                <a:cs typeface="Arial"/>
              </a:rPr>
              <a:t>performance</a:t>
            </a:r>
            <a:r>
              <a:rPr dirty="0" sz="1500" spc="-5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1500" spc="-20">
                <a:solidFill>
                  <a:srgbClr val="454240"/>
                </a:solidFill>
                <a:latin typeface="Arial"/>
                <a:cs typeface="Arial"/>
              </a:rPr>
              <a:t>server-</a:t>
            </a:r>
            <a:r>
              <a:rPr dirty="0" sz="1500">
                <a:solidFill>
                  <a:srgbClr val="454240"/>
                </a:solidFill>
                <a:latin typeface="Arial"/>
                <a:cs typeface="Arial"/>
              </a:rPr>
              <a:t>side</a:t>
            </a:r>
            <a:r>
              <a:rPr dirty="0" sz="1500" spc="5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1500" spc="-10">
                <a:solidFill>
                  <a:srgbClr val="454240"/>
                </a:solidFill>
                <a:latin typeface="Arial"/>
                <a:cs typeface="Arial"/>
              </a:rPr>
              <a:t>processing</a:t>
            </a:r>
            <a:r>
              <a:rPr dirty="0" sz="1500" spc="10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1500" spc="-25">
                <a:solidFill>
                  <a:srgbClr val="454240"/>
                </a:solidFill>
                <a:latin typeface="Arial"/>
                <a:cs typeface="Arial"/>
              </a:rPr>
              <a:t>for </a:t>
            </a:r>
            <a:r>
              <a:rPr dirty="0" sz="1500">
                <a:solidFill>
                  <a:srgbClr val="454240"/>
                </a:solidFill>
                <a:latin typeface="Arial"/>
                <a:cs typeface="Arial"/>
              </a:rPr>
              <a:t>complex</a:t>
            </a:r>
            <a:r>
              <a:rPr dirty="0" sz="1500" spc="-60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454240"/>
                </a:solidFill>
                <a:latin typeface="Arial"/>
                <a:cs typeface="Arial"/>
              </a:rPr>
              <a:t>business</a:t>
            </a:r>
            <a:r>
              <a:rPr dirty="0" sz="1500" spc="-60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1500" spc="-10">
                <a:solidFill>
                  <a:srgbClr val="454240"/>
                </a:solidFill>
                <a:latin typeface="Arial"/>
                <a:cs typeface="Arial"/>
              </a:rPr>
              <a:t>logic.</a:t>
            </a:r>
            <a:endParaRPr sz="1500">
              <a:latin typeface="Arial"/>
              <a:cs typeface="Arial"/>
            </a:endParaRPr>
          </a:p>
        </p:txBody>
      </p:sp>
      <p:grpSp>
        <p:nvGrpSpPr>
          <p:cNvPr id="16" name="object 16" descr=""/>
          <p:cNvGrpSpPr/>
          <p:nvPr/>
        </p:nvGrpSpPr>
        <p:grpSpPr>
          <a:xfrm>
            <a:off x="9652037" y="2066213"/>
            <a:ext cx="4298950" cy="2554605"/>
            <a:chOff x="9652037" y="2066213"/>
            <a:chExt cx="4298950" cy="2554605"/>
          </a:xfrm>
        </p:grpSpPr>
        <p:sp>
          <p:nvSpPr>
            <p:cNvPr id="17" name="object 17" descr=""/>
            <p:cNvSpPr/>
            <p:nvPr/>
          </p:nvSpPr>
          <p:spPr>
            <a:xfrm>
              <a:off x="9655847" y="2070023"/>
              <a:ext cx="4291330" cy="2546985"/>
            </a:xfrm>
            <a:custGeom>
              <a:avLst/>
              <a:gdLst/>
              <a:ahLst/>
              <a:cxnLst/>
              <a:rect l="l" t="t" r="r" b="b"/>
              <a:pathLst>
                <a:path w="4291330" h="2546985">
                  <a:moveTo>
                    <a:pt x="4208868" y="0"/>
                  </a:moveTo>
                  <a:lnTo>
                    <a:pt x="82022" y="0"/>
                  </a:lnTo>
                  <a:lnTo>
                    <a:pt x="50223" y="6487"/>
                  </a:lnTo>
                  <a:lnTo>
                    <a:pt x="24137" y="24134"/>
                  </a:lnTo>
                  <a:lnTo>
                    <a:pt x="6488" y="50218"/>
                  </a:lnTo>
                  <a:lnTo>
                    <a:pt x="0" y="82016"/>
                  </a:lnTo>
                  <a:lnTo>
                    <a:pt x="0" y="2464485"/>
                  </a:lnTo>
                  <a:lnTo>
                    <a:pt x="6488" y="2496283"/>
                  </a:lnTo>
                  <a:lnTo>
                    <a:pt x="24137" y="2522367"/>
                  </a:lnTo>
                  <a:lnTo>
                    <a:pt x="50223" y="2540014"/>
                  </a:lnTo>
                  <a:lnTo>
                    <a:pt x="82022" y="2546502"/>
                  </a:lnTo>
                  <a:lnTo>
                    <a:pt x="4208868" y="2546502"/>
                  </a:lnTo>
                  <a:lnTo>
                    <a:pt x="4240668" y="2540014"/>
                  </a:lnTo>
                  <a:lnTo>
                    <a:pt x="4266757" y="2522367"/>
                  </a:lnTo>
                  <a:lnTo>
                    <a:pt x="4284408" y="2496283"/>
                  </a:lnTo>
                  <a:lnTo>
                    <a:pt x="4290898" y="2464485"/>
                  </a:lnTo>
                  <a:lnTo>
                    <a:pt x="4290898" y="82016"/>
                  </a:lnTo>
                  <a:lnTo>
                    <a:pt x="4284408" y="50218"/>
                  </a:lnTo>
                  <a:lnTo>
                    <a:pt x="4266757" y="24134"/>
                  </a:lnTo>
                  <a:lnTo>
                    <a:pt x="4240668" y="6487"/>
                  </a:lnTo>
                  <a:lnTo>
                    <a:pt x="4208868" y="0"/>
                  </a:lnTo>
                  <a:close/>
                </a:path>
              </a:pathLst>
            </a:custGeom>
            <a:solidFill>
              <a:srgbClr val="F7ECD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9655847" y="2070023"/>
              <a:ext cx="4291330" cy="2546985"/>
            </a:xfrm>
            <a:custGeom>
              <a:avLst/>
              <a:gdLst/>
              <a:ahLst/>
              <a:cxnLst/>
              <a:rect l="l" t="t" r="r" b="b"/>
              <a:pathLst>
                <a:path w="4291330" h="2546985">
                  <a:moveTo>
                    <a:pt x="0" y="82016"/>
                  </a:moveTo>
                  <a:lnTo>
                    <a:pt x="6488" y="50218"/>
                  </a:lnTo>
                  <a:lnTo>
                    <a:pt x="24137" y="24134"/>
                  </a:lnTo>
                  <a:lnTo>
                    <a:pt x="50223" y="6487"/>
                  </a:lnTo>
                  <a:lnTo>
                    <a:pt x="82022" y="0"/>
                  </a:lnTo>
                  <a:lnTo>
                    <a:pt x="4208868" y="0"/>
                  </a:lnTo>
                  <a:lnTo>
                    <a:pt x="4240668" y="6487"/>
                  </a:lnTo>
                  <a:lnTo>
                    <a:pt x="4266757" y="24134"/>
                  </a:lnTo>
                  <a:lnTo>
                    <a:pt x="4284408" y="50218"/>
                  </a:lnTo>
                  <a:lnTo>
                    <a:pt x="4290898" y="82016"/>
                  </a:lnTo>
                  <a:lnTo>
                    <a:pt x="4290898" y="2464485"/>
                  </a:lnTo>
                  <a:lnTo>
                    <a:pt x="4284408" y="2496283"/>
                  </a:lnTo>
                  <a:lnTo>
                    <a:pt x="4266757" y="2522367"/>
                  </a:lnTo>
                  <a:lnTo>
                    <a:pt x="4240668" y="2540014"/>
                  </a:lnTo>
                  <a:lnTo>
                    <a:pt x="4208868" y="2546502"/>
                  </a:lnTo>
                  <a:lnTo>
                    <a:pt x="82022" y="2546502"/>
                  </a:lnTo>
                  <a:lnTo>
                    <a:pt x="50223" y="2540014"/>
                  </a:lnTo>
                  <a:lnTo>
                    <a:pt x="24137" y="2522367"/>
                  </a:lnTo>
                  <a:lnTo>
                    <a:pt x="6488" y="2496283"/>
                  </a:lnTo>
                  <a:lnTo>
                    <a:pt x="0" y="2464485"/>
                  </a:lnTo>
                  <a:lnTo>
                    <a:pt x="0" y="82016"/>
                  </a:lnTo>
                  <a:close/>
                </a:path>
              </a:pathLst>
            </a:custGeom>
            <a:ln w="7619">
              <a:solidFill>
                <a:srgbClr val="DDD2B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9858730" y="2272906"/>
              <a:ext cx="586105" cy="586105"/>
            </a:xfrm>
            <a:custGeom>
              <a:avLst/>
              <a:gdLst/>
              <a:ahLst/>
              <a:cxnLst/>
              <a:rect l="l" t="t" r="r" b="b"/>
              <a:pathLst>
                <a:path w="586104" h="586105">
                  <a:moveTo>
                    <a:pt x="292953" y="0"/>
                  </a:moveTo>
                  <a:lnTo>
                    <a:pt x="245698" y="3863"/>
                  </a:lnTo>
                  <a:lnTo>
                    <a:pt x="200773" y="15039"/>
                  </a:lnTo>
                  <a:lnTo>
                    <a:pt x="158802" y="32903"/>
                  </a:lnTo>
                  <a:lnTo>
                    <a:pt x="120407" y="56835"/>
                  </a:lnTo>
                  <a:lnTo>
                    <a:pt x="86210" y="86210"/>
                  </a:lnTo>
                  <a:lnTo>
                    <a:pt x="56835" y="120407"/>
                  </a:lnTo>
                  <a:lnTo>
                    <a:pt x="32903" y="158802"/>
                  </a:lnTo>
                  <a:lnTo>
                    <a:pt x="15039" y="200772"/>
                  </a:lnTo>
                  <a:lnTo>
                    <a:pt x="3863" y="245696"/>
                  </a:lnTo>
                  <a:lnTo>
                    <a:pt x="0" y="292950"/>
                  </a:lnTo>
                  <a:lnTo>
                    <a:pt x="3863" y="340205"/>
                  </a:lnTo>
                  <a:lnTo>
                    <a:pt x="15039" y="385128"/>
                  </a:lnTo>
                  <a:lnTo>
                    <a:pt x="32903" y="427099"/>
                  </a:lnTo>
                  <a:lnTo>
                    <a:pt x="56835" y="465494"/>
                  </a:lnTo>
                  <a:lnTo>
                    <a:pt x="86210" y="499691"/>
                  </a:lnTo>
                  <a:lnTo>
                    <a:pt x="120407" y="529066"/>
                  </a:lnTo>
                  <a:lnTo>
                    <a:pt x="158802" y="552997"/>
                  </a:lnTo>
                  <a:lnTo>
                    <a:pt x="200773" y="570862"/>
                  </a:lnTo>
                  <a:lnTo>
                    <a:pt x="245698" y="582038"/>
                  </a:lnTo>
                  <a:lnTo>
                    <a:pt x="292953" y="585901"/>
                  </a:lnTo>
                  <a:lnTo>
                    <a:pt x="340208" y="582038"/>
                  </a:lnTo>
                  <a:lnTo>
                    <a:pt x="385133" y="570862"/>
                  </a:lnTo>
                  <a:lnTo>
                    <a:pt x="427104" y="552997"/>
                  </a:lnTo>
                  <a:lnTo>
                    <a:pt x="465499" y="529066"/>
                  </a:lnTo>
                  <a:lnTo>
                    <a:pt x="499696" y="499691"/>
                  </a:lnTo>
                  <a:lnTo>
                    <a:pt x="529071" y="465494"/>
                  </a:lnTo>
                  <a:lnTo>
                    <a:pt x="553003" y="427099"/>
                  </a:lnTo>
                  <a:lnTo>
                    <a:pt x="570867" y="385128"/>
                  </a:lnTo>
                  <a:lnTo>
                    <a:pt x="582043" y="340205"/>
                  </a:lnTo>
                  <a:lnTo>
                    <a:pt x="585906" y="292950"/>
                  </a:lnTo>
                  <a:lnTo>
                    <a:pt x="582043" y="245696"/>
                  </a:lnTo>
                  <a:lnTo>
                    <a:pt x="570867" y="200772"/>
                  </a:lnTo>
                  <a:lnTo>
                    <a:pt x="553003" y="158802"/>
                  </a:lnTo>
                  <a:lnTo>
                    <a:pt x="529071" y="120407"/>
                  </a:lnTo>
                  <a:lnTo>
                    <a:pt x="499696" y="86210"/>
                  </a:lnTo>
                  <a:lnTo>
                    <a:pt x="465499" y="56835"/>
                  </a:lnTo>
                  <a:lnTo>
                    <a:pt x="427104" y="32903"/>
                  </a:lnTo>
                  <a:lnTo>
                    <a:pt x="385133" y="15039"/>
                  </a:lnTo>
                  <a:lnTo>
                    <a:pt x="340208" y="3863"/>
                  </a:lnTo>
                  <a:lnTo>
                    <a:pt x="292953" y="0"/>
                  </a:lnTo>
                  <a:close/>
                </a:path>
              </a:pathLst>
            </a:custGeom>
            <a:solidFill>
              <a:srgbClr val="B88E22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0" name="object 20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019829" y="2433993"/>
              <a:ext cx="263603" cy="263601"/>
            </a:xfrm>
            <a:prstGeom prst="rect">
              <a:avLst/>
            </a:prstGeom>
          </p:spPr>
        </p:pic>
      </p:grpSp>
      <p:sp>
        <p:nvSpPr>
          <p:cNvPr id="21" name="object 21" descr=""/>
          <p:cNvSpPr txBox="1"/>
          <p:nvPr/>
        </p:nvSpPr>
        <p:spPr>
          <a:xfrm>
            <a:off x="9846030" y="3051505"/>
            <a:ext cx="3739515" cy="13671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900" spc="-10">
                <a:solidFill>
                  <a:srgbClr val="454240"/>
                </a:solidFill>
                <a:latin typeface="Arial"/>
                <a:cs typeface="Arial"/>
              </a:rPr>
              <a:t>Database</a:t>
            </a:r>
            <a:endParaRPr sz="1900">
              <a:latin typeface="Arial"/>
              <a:cs typeface="Arial"/>
            </a:endParaRPr>
          </a:p>
          <a:p>
            <a:pPr marL="12700" marR="5080">
              <a:lnSpc>
                <a:spcPct val="136100"/>
              </a:lnSpc>
              <a:spcBef>
                <a:spcPts val="935"/>
              </a:spcBef>
            </a:pPr>
            <a:r>
              <a:rPr dirty="0" sz="1500">
                <a:solidFill>
                  <a:srgbClr val="454240"/>
                </a:solidFill>
                <a:latin typeface="Arial"/>
                <a:cs typeface="Arial"/>
              </a:rPr>
              <a:t>MongoDB</a:t>
            </a:r>
            <a:r>
              <a:rPr dirty="0" sz="1500" spc="-70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454240"/>
                </a:solidFill>
                <a:latin typeface="Arial"/>
                <a:cs typeface="Arial"/>
              </a:rPr>
              <a:t>for</a:t>
            </a:r>
            <a:r>
              <a:rPr dirty="0" sz="1500" spc="-70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454240"/>
                </a:solidFill>
                <a:latin typeface="Arial"/>
                <a:cs typeface="Arial"/>
              </a:rPr>
              <a:t>flexible</a:t>
            </a:r>
            <a:r>
              <a:rPr dirty="0" sz="1500" spc="-65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454240"/>
                </a:solidFill>
                <a:latin typeface="Arial"/>
                <a:cs typeface="Arial"/>
              </a:rPr>
              <a:t>document</a:t>
            </a:r>
            <a:r>
              <a:rPr dirty="0" sz="1500" spc="-70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454240"/>
                </a:solidFill>
                <a:latin typeface="Arial"/>
                <a:cs typeface="Arial"/>
              </a:rPr>
              <a:t>storage</a:t>
            </a:r>
            <a:r>
              <a:rPr dirty="0" sz="1500" spc="-65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1500" spc="-25">
                <a:solidFill>
                  <a:srgbClr val="454240"/>
                </a:solidFill>
                <a:latin typeface="Arial"/>
                <a:cs typeface="Arial"/>
              </a:rPr>
              <a:t>and </a:t>
            </a:r>
            <a:r>
              <a:rPr dirty="0" sz="1500">
                <a:solidFill>
                  <a:srgbClr val="454240"/>
                </a:solidFill>
                <a:latin typeface="Arial"/>
                <a:cs typeface="Arial"/>
              </a:rPr>
              <a:t>PostgreSQL</a:t>
            </a:r>
            <a:r>
              <a:rPr dirty="0" sz="1500" spc="-65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454240"/>
                </a:solidFill>
                <a:latin typeface="Arial"/>
                <a:cs typeface="Arial"/>
              </a:rPr>
              <a:t>for</a:t>
            </a:r>
            <a:r>
              <a:rPr dirty="0" sz="1500" spc="-60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454240"/>
                </a:solidFill>
                <a:latin typeface="Arial"/>
                <a:cs typeface="Arial"/>
              </a:rPr>
              <a:t>structured</a:t>
            </a:r>
            <a:r>
              <a:rPr dirty="0" sz="1500" spc="-60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454240"/>
                </a:solidFill>
                <a:latin typeface="Arial"/>
                <a:cs typeface="Arial"/>
              </a:rPr>
              <a:t>relational</a:t>
            </a:r>
            <a:r>
              <a:rPr dirty="0" sz="1500" spc="-60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1500" spc="-10">
                <a:solidFill>
                  <a:srgbClr val="454240"/>
                </a:solidFill>
                <a:latin typeface="Arial"/>
                <a:cs typeface="Arial"/>
              </a:rPr>
              <a:t>data, optimizing</a:t>
            </a:r>
            <a:r>
              <a:rPr dirty="0" sz="1500" spc="-35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454240"/>
                </a:solidFill>
                <a:latin typeface="Arial"/>
                <a:cs typeface="Arial"/>
              </a:rPr>
              <a:t>for</a:t>
            </a:r>
            <a:r>
              <a:rPr dirty="0" sz="1500" spc="-30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454240"/>
                </a:solidFill>
                <a:latin typeface="Arial"/>
                <a:cs typeface="Arial"/>
              </a:rPr>
              <a:t>different</a:t>
            </a:r>
            <a:r>
              <a:rPr dirty="0" sz="1500" spc="-35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454240"/>
                </a:solidFill>
                <a:latin typeface="Arial"/>
                <a:cs typeface="Arial"/>
              </a:rPr>
              <a:t>use</a:t>
            </a:r>
            <a:r>
              <a:rPr dirty="0" sz="1500" spc="-30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1500" spc="-10">
                <a:solidFill>
                  <a:srgbClr val="454240"/>
                </a:solidFill>
                <a:latin typeface="Arial"/>
                <a:cs typeface="Arial"/>
              </a:rPr>
              <a:t>cases.</a:t>
            </a:r>
            <a:endParaRPr sz="1500">
              <a:latin typeface="Arial"/>
              <a:cs typeface="Arial"/>
            </a:endParaRPr>
          </a:p>
        </p:txBody>
      </p:sp>
      <p:sp>
        <p:nvSpPr>
          <p:cNvPr id="22" name="object 22" descr=""/>
          <p:cNvSpPr txBox="1"/>
          <p:nvPr/>
        </p:nvSpPr>
        <p:spPr>
          <a:xfrm>
            <a:off x="670838" y="5028895"/>
            <a:ext cx="2103120" cy="3149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900">
                <a:solidFill>
                  <a:srgbClr val="5C4E3C"/>
                </a:solidFill>
                <a:latin typeface="Arial"/>
                <a:cs typeface="Arial"/>
              </a:rPr>
              <a:t>Mobile</a:t>
            </a:r>
            <a:r>
              <a:rPr dirty="0" sz="1900" spc="-85">
                <a:solidFill>
                  <a:srgbClr val="5C4E3C"/>
                </a:solidFill>
                <a:latin typeface="Arial"/>
                <a:cs typeface="Arial"/>
              </a:rPr>
              <a:t> </a:t>
            </a:r>
            <a:r>
              <a:rPr dirty="0" sz="1900" spc="-10">
                <a:solidFill>
                  <a:srgbClr val="5C4E3C"/>
                </a:solidFill>
                <a:latin typeface="Arial"/>
                <a:cs typeface="Arial"/>
              </a:rPr>
              <a:t>Applications</a:t>
            </a:r>
            <a:endParaRPr sz="1900">
              <a:latin typeface="Arial"/>
              <a:cs typeface="Arial"/>
            </a:endParaRPr>
          </a:p>
        </p:txBody>
      </p:sp>
      <p:sp>
        <p:nvSpPr>
          <p:cNvPr id="23" name="object 23" descr=""/>
          <p:cNvSpPr txBox="1"/>
          <p:nvPr/>
        </p:nvSpPr>
        <p:spPr>
          <a:xfrm>
            <a:off x="670838" y="5515152"/>
            <a:ext cx="6049010" cy="6477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36100"/>
              </a:lnSpc>
              <a:spcBef>
                <a:spcPts val="100"/>
              </a:spcBef>
            </a:pPr>
            <a:r>
              <a:rPr dirty="0" sz="1500">
                <a:solidFill>
                  <a:srgbClr val="454240"/>
                </a:solidFill>
                <a:latin typeface="Arial"/>
                <a:cs typeface="Arial"/>
              </a:rPr>
              <a:t>Native</a:t>
            </a:r>
            <a:r>
              <a:rPr dirty="0" sz="1500" spc="-60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454240"/>
                </a:solidFill>
                <a:latin typeface="Arial"/>
                <a:cs typeface="Arial"/>
              </a:rPr>
              <a:t>iOS</a:t>
            </a:r>
            <a:r>
              <a:rPr dirty="0" sz="1500" spc="-55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454240"/>
                </a:solidFill>
                <a:latin typeface="Arial"/>
                <a:cs typeface="Arial"/>
              </a:rPr>
              <a:t>and</a:t>
            </a:r>
            <a:r>
              <a:rPr dirty="0" sz="1500" spc="-55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454240"/>
                </a:solidFill>
                <a:latin typeface="Arial"/>
                <a:cs typeface="Arial"/>
              </a:rPr>
              <a:t>Android</a:t>
            </a:r>
            <a:r>
              <a:rPr dirty="0" sz="1500" spc="-55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454240"/>
                </a:solidFill>
                <a:latin typeface="Arial"/>
                <a:cs typeface="Arial"/>
              </a:rPr>
              <a:t>apps</a:t>
            </a:r>
            <a:r>
              <a:rPr dirty="0" sz="1500" spc="-55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454240"/>
                </a:solidFill>
                <a:latin typeface="Arial"/>
                <a:cs typeface="Arial"/>
              </a:rPr>
              <a:t>deliver</a:t>
            </a:r>
            <a:r>
              <a:rPr dirty="0" sz="1500" spc="-55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454240"/>
                </a:solidFill>
                <a:latin typeface="Arial"/>
                <a:cs typeface="Arial"/>
              </a:rPr>
              <a:t>optimized</a:t>
            </a:r>
            <a:r>
              <a:rPr dirty="0" sz="1500" spc="-55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454240"/>
                </a:solidFill>
                <a:latin typeface="Arial"/>
                <a:cs typeface="Arial"/>
              </a:rPr>
              <a:t>mobile</a:t>
            </a:r>
            <a:r>
              <a:rPr dirty="0" sz="1500" spc="-55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454240"/>
                </a:solidFill>
                <a:latin typeface="Arial"/>
                <a:cs typeface="Arial"/>
              </a:rPr>
              <a:t>experiences</a:t>
            </a:r>
            <a:r>
              <a:rPr dirty="0" sz="1500" spc="-55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1500" spc="-20">
                <a:solidFill>
                  <a:srgbClr val="454240"/>
                </a:solidFill>
                <a:latin typeface="Arial"/>
                <a:cs typeface="Arial"/>
              </a:rPr>
              <a:t>with </a:t>
            </a:r>
            <a:r>
              <a:rPr dirty="0" sz="1500">
                <a:solidFill>
                  <a:srgbClr val="454240"/>
                </a:solidFill>
                <a:latin typeface="Arial"/>
                <a:cs typeface="Arial"/>
              </a:rPr>
              <a:t>offline</a:t>
            </a:r>
            <a:r>
              <a:rPr dirty="0" sz="1500" spc="-30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1500" spc="-10">
                <a:solidFill>
                  <a:srgbClr val="454240"/>
                </a:solidFill>
                <a:latin typeface="Arial"/>
                <a:cs typeface="Arial"/>
              </a:rPr>
              <a:t>capabilities</a:t>
            </a:r>
            <a:r>
              <a:rPr dirty="0" sz="1500" spc="-30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454240"/>
                </a:solidFill>
                <a:latin typeface="Arial"/>
                <a:cs typeface="Arial"/>
              </a:rPr>
              <a:t>and</a:t>
            </a:r>
            <a:r>
              <a:rPr dirty="0" sz="1500" spc="-30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454240"/>
                </a:solidFill>
                <a:latin typeface="Arial"/>
                <a:cs typeface="Arial"/>
              </a:rPr>
              <a:t>push</a:t>
            </a:r>
            <a:r>
              <a:rPr dirty="0" sz="1500" spc="-30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1500" spc="-10">
                <a:solidFill>
                  <a:srgbClr val="454240"/>
                </a:solidFill>
                <a:latin typeface="Arial"/>
                <a:cs typeface="Arial"/>
              </a:rPr>
              <a:t>notifications.</a:t>
            </a:r>
            <a:endParaRPr sz="1500">
              <a:latin typeface="Arial"/>
              <a:cs typeface="Arial"/>
            </a:endParaRPr>
          </a:p>
        </p:txBody>
      </p:sp>
      <p:sp>
        <p:nvSpPr>
          <p:cNvPr id="24" name="object 24" descr=""/>
          <p:cNvSpPr txBox="1"/>
          <p:nvPr/>
        </p:nvSpPr>
        <p:spPr>
          <a:xfrm>
            <a:off x="7548359" y="5028895"/>
            <a:ext cx="2143125" cy="3149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900">
                <a:solidFill>
                  <a:srgbClr val="5C4E3C"/>
                </a:solidFill>
                <a:latin typeface="Arial"/>
                <a:cs typeface="Arial"/>
              </a:rPr>
              <a:t>Cloud</a:t>
            </a:r>
            <a:r>
              <a:rPr dirty="0" sz="1900" spc="-70">
                <a:solidFill>
                  <a:srgbClr val="5C4E3C"/>
                </a:solidFill>
                <a:latin typeface="Arial"/>
                <a:cs typeface="Arial"/>
              </a:rPr>
              <a:t> </a:t>
            </a:r>
            <a:r>
              <a:rPr dirty="0" sz="1900" spc="-10">
                <a:solidFill>
                  <a:srgbClr val="5C4E3C"/>
                </a:solidFill>
                <a:latin typeface="Arial"/>
                <a:cs typeface="Arial"/>
              </a:rPr>
              <a:t>Infrastructure</a:t>
            </a:r>
            <a:endParaRPr sz="1900">
              <a:latin typeface="Arial"/>
              <a:cs typeface="Arial"/>
            </a:endParaRPr>
          </a:p>
        </p:txBody>
      </p:sp>
      <p:sp>
        <p:nvSpPr>
          <p:cNvPr id="25" name="object 25" descr=""/>
          <p:cNvSpPr txBox="1"/>
          <p:nvPr/>
        </p:nvSpPr>
        <p:spPr>
          <a:xfrm>
            <a:off x="7548359" y="5515152"/>
            <a:ext cx="6385560" cy="6477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36100"/>
              </a:lnSpc>
              <a:spcBef>
                <a:spcPts val="100"/>
              </a:spcBef>
            </a:pPr>
            <a:r>
              <a:rPr dirty="0" sz="1500">
                <a:solidFill>
                  <a:srgbClr val="454240"/>
                </a:solidFill>
                <a:latin typeface="Arial"/>
                <a:cs typeface="Arial"/>
              </a:rPr>
              <a:t>AWS</a:t>
            </a:r>
            <a:r>
              <a:rPr dirty="0" sz="1500" spc="-65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454240"/>
                </a:solidFill>
                <a:latin typeface="Arial"/>
                <a:cs typeface="Arial"/>
              </a:rPr>
              <a:t>hosting</a:t>
            </a:r>
            <a:r>
              <a:rPr dirty="0" sz="1500" spc="-60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454240"/>
                </a:solidFill>
                <a:latin typeface="Arial"/>
                <a:cs typeface="Arial"/>
              </a:rPr>
              <a:t>provides</a:t>
            </a:r>
            <a:r>
              <a:rPr dirty="0" sz="1500" spc="-65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454240"/>
                </a:solidFill>
                <a:latin typeface="Arial"/>
                <a:cs typeface="Arial"/>
              </a:rPr>
              <a:t>scalable,</a:t>
            </a:r>
            <a:r>
              <a:rPr dirty="0" sz="1500" spc="-60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454240"/>
                </a:solidFill>
                <a:latin typeface="Arial"/>
                <a:cs typeface="Arial"/>
              </a:rPr>
              <a:t>reliable</a:t>
            </a:r>
            <a:r>
              <a:rPr dirty="0" sz="1500" spc="-65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454240"/>
                </a:solidFill>
                <a:latin typeface="Arial"/>
                <a:cs typeface="Arial"/>
              </a:rPr>
              <a:t>infrastructure</a:t>
            </a:r>
            <a:r>
              <a:rPr dirty="0" sz="1500" spc="-60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454240"/>
                </a:solidFill>
                <a:latin typeface="Arial"/>
                <a:cs typeface="Arial"/>
              </a:rPr>
              <a:t>with</a:t>
            </a:r>
            <a:r>
              <a:rPr dirty="0" sz="1500" spc="-65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454240"/>
                </a:solidFill>
                <a:latin typeface="Arial"/>
                <a:cs typeface="Arial"/>
              </a:rPr>
              <a:t>global</a:t>
            </a:r>
            <a:r>
              <a:rPr dirty="0" sz="1500" spc="-60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454240"/>
                </a:solidFill>
                <a:latin typeface="Arial"/>
                <a:cs typeface="Arial"/>
              </a:rPr>
              <a:t>reach</a:t>
            </a:r>
            <a:r>
              <a:rPr dirty="0" sz="1500" spc="-65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1500" spc="-25">
                <a:solidFill>
                  <a:srgbClr val="454240"/>
                </a:solidFill>
                <a:latin typeface="Arial"/>
                <a:cs typeface="Arial"/>
              </a:rPr>
              <a:t>and </a:t>
            </a:r>
            <a:r>
              <a:rPr dirty="0" sz="1500">
                <a:solidFill>
                  <a:srgbClr val="454240"/>
                </a:solidFill>
                <a:latin typeface="Arial"/>
                <a:cs typeface="Arial"/>
              </a:rPr>
              <a:t>99.9%</a:t>
            </a:r>
            <a:r>
              <a:rPr dirty="0" sz="1500" spc="-65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454240"/>
                </a:solidFill>
                <a:latin typeface="Arial"/>
                <a:cs typeface="Arial"/>
              </a:rPr>
              <a:t>uptime</a:t>
            </a:r>
            <a:r>
              <a:rPr dirty="0" sz="1500" spc="-60">
                <a:solidFill>
                  <a:srgbClr val="454240"/>
                </a:solidFill>
                <a:latin typeface="Arial"/>
                <a:cs typeface="Arial"/>
              </a:rPr>
              <a:t> </a:t>
            </a:r>
            <a:r>
              <a:rPr dirty="0" sz="1500" spc="-10">
                <a:solidFill>
                  <a:srgbClr val="454240"/>
                </a:solidFill>
                <a:latin typeface="Arial"/>
                <a:cs typeface="Arial"/>
              </a:rPr>
              <a:t>guarantees.</a:t>
            </a:r>
            <a:endParaRPr sz="1500">
              <a:latin typeface="Arial"/>
              <a:cs typeface="Arial"/>
            </a:endParaRPr>
          </a:p>
        </p:txBody>
      </p:sp>
      <p:grpSp>
        <p:nvGrpSpPr>
          <p:cNvPr id="26" name="object 26" descr=""/>
          <p:cNvGrpSpPr/>
          <p:nvPr/>
        </p:nvGrpSpPr>
        <p:grpSpPr>
          <a:xfrm>
            <a:off x="683538" y="6552133"/>
            <a:ext cx="13263880" cy="1142365"/>
            <a:chOff x="683538" y="6552133"/>
            <a:chExt cx="13263880" cy="1142365"/>
          </a:xfrm>
        </p:grpSpPr>
        <p:sp>
          <p:nvSpPr>
            <p:cNvPr id="27" name="object 27" descr=""/>
            <p:cNvSpPr/>
            <p:nvPr/>
          </p:nvSpPr>
          <p:spPr>
            <a:xfrm>
              <a:off x="683538" y="6552133"/>
              <a:ext cx="13263880" cy="1142365"/>
            </a:xfrm>
            <a:custGeom>
              <a:avLst/>
              <a:gdLst/>
              <a:ahLst/>
              <a:cxnLst/>
              <a:rect l="l" t="t" r="r" b="b"/>
              <a:pathLst>
                <a:path w="13263880" h="1142365">
                  <a:moveTo>
                    <a:pt x="13181330" y="0"/>
                  </a:moveTo>
                  <a:lnTo>
                    <a:pt x="82038" y="0"/>
                  </a:lnTo>
                  <a:lnTo>
                    <a:pt x="50233" y="6489"/>
                  </a:lnTo>
                  <a:lnTo>
                    <a:pt x="24142" y="24142"/>
                  </a:lnTo>
                  <a:lnTo>
                    <a:pt x="6489" y="50234"/>
                  </a:lnTo>
                  <a:lnTo>
                    <a:pt x="0" y="82042"/>
                  </a:lnTo>
                  <a:lnTo>
                    <a:pt x="0" y="1060246"/>
                  </a:lnTo>
                  <a:lnTo>
                    <a:pt x="6489" y="1092053"/>
                  </a:lnTo>
                  <a:lnTo>
                    <a:pt x="24142" y="1118146"/>
                  </a:lnTo>
                  <a:lnTo>
                    <a:pt x="50233" y="1135799"/>
                  </a:lnTo>
                  <a:lnTo>
                    <a:pt x="82038" y="1142288"/>
                  </a:lnTo>
                  <a:lnTo>
                    <a:pt x="13181330" y="1142288"/>
                  </a:lnTo>
                  <a:lnTo>
                    <a:pt x="13213115" y="1135799"/>
                  </a:lnTo>
                  <a:lnTo>
                    <a:pt x="13239210" y="1118146"/>
                  </a:lnTo>
                  <a:lnTo>
                    <a:pt x="13256875" y="1092053"/>
                  </a:lnTo>
                  <a:lnTo>
                    <a:pt x="13263371" y="1060246"/>
                  </a:lnTo>
                  <a:lnTo>
                    <a:pt x="13263371" y="82042"/>
                  </a:lnTo>
                  <a:lnTo>
                    <a:pt x="13256875" y="50234"/>
                  </a:lnTo>
                  <a:lnTo>
                    <a:pt x="13239210" y="24142"/>
                  </a:lnTo>
                  <a:lnTo>
                    <a:pt x="13213115" y="6489"/>
                  </a:lnTo>
                  <a:lnTo>
                    <a:pt x="13181330" y="0"/>
                  </a:lnTo>
                  <a:close/>
                </a:path>
              </a:pathLst>
            </a:custGeom>
            <a:solidFill>
              <a:srgbClr val="F3E3B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8" name="object 2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78800" y="6846328"/>
              <a:ext cx="244077" cy="195262"/>
            </a:xfrm>
            <a:prstGeom prst="rect">
              <a:avLst/>
            </a:prstGeom>
          </p:spPr>
        </p:pic>
      </p:grpSp>
      <p:sp>
        <p:nvSpPr>
          <p:cNvPr id="29" name="object 29" descr=""/>
          <p:cNvSpPr txBox="1"/>
          <p:nvPr/>
        </p:nvSpPr>
        <p:spPr>
          <a:xfrm>
            <a:off x="1305445" y="6779476"/>
            <a:ext cx="11888470" cy="6477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36100"/>
              </a:lnSpc>
              <a:spcBef>
                <a:spcPts val="100"/>
              </a:spcBef>
            </a:pPr>
            <a:r>
              <a:rPr dirty="0" sz="1500" b="1">
                <a:latin typeface="Arial"/>
                <a:cs typeface="Arial"/>
              </a:rPr>
              <a:t>Security</a:t>
            </a:r>
            <a:r>
              <a:rPr dirty="0" sz="1500" spc="-45" b="1">
                <a:latin typeface="Arial"/>
                <a:cs typeface="Arial"/>
              </a:rPr>
              <a:t> </a:t>
            </a:r>
            <a:r>
              <a:rPr dirty="0" sz="1500" b="1">
                <a:latin typeface="Arial"/>
                <a:cs typeface="Arial"/>
              </a:rPr>
              <a:t>First:</a:t>
            </a:r>
            <a:r>
              <a:rPr dirty="0" sz="1500" spc="-40" b="1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End-to-</a:t>
            </a:r>
            <a:r>
              <a:rPr dirty="0" sz="1500">
                <a:latin typeface="Arial"/>
                <a:cs typeface="Arial"/>
              </a:rPr>
              <a:t>end</a:t>
            </a:r>
            <a:r>
              <a:rPr dirty="0" sz="1500" spc="-40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encryption</a:t>
            </a:r>
            <a:r>
              <a:rPr dirty="0" sz="1500" spc="-4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protects</a:t>
            </a:r>
            <a:r>
              <a:rPr dirty="0" sz="1500" spc="-4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all</a:t>
            </a:r>
            <a:r>
              <a:rPr dirty="0" sz="1500" spc="-4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data</a:t>
            </a:r>
            <a:r>
              <a:rPr dirty="0" sz="1500" spc="-4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in</a:t>
            </a:r>
            <a:r>
              <a:rPr dirty="0" sz="1500" spc="-4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transit</a:t>
            </a:r>
            <a:r>
              <a:rPr dirty="0" sz="1500" spc="-4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and</a:t>
            </a:r>
            <a:r>
              <a:rPr dirty="0" sz="1500" spc="-4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at</a:t>
            </a:r>
            <a:r>
              <a:rPr dirty="0" sz="1500" spc="-4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rest,</a:t>
            </a:r>
            <a:r>
              <a:rPr dirty="0" sz="1500" spc="-4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ensuring</a:t>
            </a:r>
            <a:r>
              <a:rPr dirty="0" sz="1500" spc="-40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compliance</a:t>
            </a:r>
            <a:r>
              <a:rPr dirty="0" sz="1500" spc="-4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with</a:t>
            </a:r>
            <a:r>
              <a:rPr dirty="0" sz="1500" spc="-4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industry</a:t>
            </a:r>
            <a:r>
              <a:rPr dirty="0" sz="1500" spc="-4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standards</a:t>
            </a:r>
            <a:r>
              <a:rPr dirty="0" sz="1500" spc="-4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and</a:t>
            </a:r>
            <a:r>
              <a:rPr dirty="0" sz="1500" spc="-4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protecting</a:t>
            </a:r>
            <a:r>
              <a:rPr dirty="0" sz="1500" spc="-40">
                <a:latin typeface="Arial"/>
                <a:cs typeface="Arial"/>
              </a:rPr>
              <a:t> </a:t>
            </a:r>
            <a:r>
              <a:rPr dirty="0" sz="1500" spc="-20">
                <a:latin typeface="Arial"/>
                <a:cs typeface="Arial"/>
              </a:rPr>
              <a:t>user </a:t>
            </a:r>
            <a:r>
              <a:rPr dirty="0" sz="1500" spc="-10">
                <a:latin typeface="Arial"/>
                <a:cs typeface="Arial"/>
              </a:rPr>
              <a:t>privacy.</a:t>
            </a:r>
            <a:endParaRPr sz="15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92269" y="599987"/>
            <a:ext cx="3953510" cy="6273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962785" algn="l"/>
                <a:tab pos="2436495" algn="l"/>
              </a:tabLst>
            </a:pPr>
            <a:r>
              <a:rPr dirty="0" sz="3950" spc="-10" b="0">
                <a:solidFill>
                  <a:srgbClr val="1F1B17"/>
                </a:solidFill>
                <a:latin typeface="Arial"/>
                <a:cs typeface="Arial"/>
              </a:rPr>
              <a:t>Benefits</a:t>
            </a:r>
            <a:r>
              <a:rPr dirty="0" sz="3950" b="0">
                <a:solidFill>
                  <a:srgbClr val="1F1B17"/>
                </a:solidFill>
                <a:latin typeface="Arial"/>
                <a:cs typeface="Arial"/>
              </a:rPr>
              <a:t>	</a:t>
            </a:r>
            <a:r>
              <a:rPr dirty="0" sz="3950" spc="-50" b="0">
                <a:solidFill>
                  <a:srgbClr val="1F1B17"/>
                </a:solidFill>
                <a:latin typeface="Arial"/>
                <a:cs typeface="Arial"/>
              </a:rPr>
              <a:t>&amp;</a:t>
            </a:r>
            <a:r>
              <a:rPr dirty="0" sz="3950" b="0">
                <a:solidFill>
                  <a:srgbClr val="1F1B17"/>
                </a:solidFill>
                <a:latin typeface="Arial"/>
                <a:cs typeface="Arial"/>
              </a:rPr>
              <a:t>	</a:t>
            </a:r>
            <a:r>
              <a:rPr dirty="0" sz="3950" spc="-10" b="0">
                <a:solidFill>
                  <a:srgbClr val="1F1B17"/>
                </a:solidFill>
                <a:latin typeface="Arial"/>
                <a:cs typeface="Arial"/>
              </a:rPr>
              <a:t>Impact</a:t>
            </a:r>
            <a:endParaRPr sz="3950">
              <a:latin typeface="Arial"/>
              <a:cs typeface="Arial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692269" y="1511299"/>
            <a:ext cx="7414895" cy="660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34400"/>
              </a:lnSpc>
              <a:spcBef>
                <a:spcPts val="100"/>
              </a:spcBef>
            </a:pPr>
            <a:r>
              <a:rPr dirty="0" sz="1550">
                <a:solidFill>
                  <a:srgbClr val="504B48"/>
                </a:solidFill>
                <a:latin typeface="Arial"/>
                <a:cs typeface="Arial"/>
              </a:rPr>
              <a:t>MediSync</a:t>
            </a:r>
            <a:r>
              <a:rPr dirty="0" sz="1550" spc="-55">
                <a:solidFill>
                  <a:srgbClr val="504B48"/>
                </a:solidFill>
                <a:latin typeface="Arial"/>
                <a:cs typeface="Arial"/>
              </a:rPr>
              <a:t> </a:t>
            </a:r>
            <a:r>
              <a:rPr dirty="0" sz="1550">
                <a:solidFill>
                  <a:srgbClr val="504B48"/>
                </a:solidFill>
                <a:latin typeface="Arial"/>
                <a:cs typeface="Arial"/>
              </a:rPr>
              <a:t>transforms</a:t>
            </a:r>
            <a:r>
              <a:rPr dirty="0" sz="1550" spc="-50">
                <a:solidFill>
                  <a:srgbClr val="504B48"/>
                </a:solidFill>
                <a:latin typeface="Arial"/>
                <a:cs typeface="Arial"/>
              </a:rPr>
              <a:t> </a:t>
            </a:r>
            <a:r>
              <a:rPr dirty="0" sz="1550">
                <a:solidFill>
                  <a:srgbClr val="504B48"/>
                </a:solidFill>
                <a:latin typeface="Arial"/>
                <a:cs typeface="Arial"/>
              </a:rPr>
              <a:t>hospital</a:t>
            </a:r>
            <a:r>
              <a:rPr dirty="0" sz="1550" spc="-50">
                <a:solidFill>
                  <a:srgbClr val="504B48"/>
                </a:solidFill>
                <a:latin typeface="Arial"/>
                <a:cs typeface="Arial"/>
              </a:rPr>
              <a:t> </a:t>
            </a:r>
            <a:r>
              <a:rPr dirty="0" sz="1550">
                <a:solidFill>
                  <a:srgbClr val="504B48"/>
                </a:solidFill>
                <a:latin typeface="Arial"/>
                <a:cs typeface="Arial"/>
              </a:rPr>
              <a:t>operations</a:t>
            </a:r>
            <a:r>
              <a:rPr dirty="0" sz="1550" spc="-55">
                <a:solidFill>
                  <a:srgbClr val="504B48"/>
                </a:solidFill>
                <a:latin typeface="Arial"/>
                <a:cs typeface="Arial"/>
              </a:rPr>
              <a:t> </a:t>
            </a:r>
            <a:r>
              <a:rPr dirty="0" sz="1550">
                <a:solidFill>
                  <a:srgbClr val="504B48"/>
                </a:solidFill>
                <a:latin typeface="Arial"/>
                <a:cs typeface="Arial"/>
              </a:rPr>
              <a:t>by</a:t>
            </a:r>
            <a:r>
              <a:rPr dirty="0" sz="1550" spc="-50">
                <a:solidFill>
                  <a:srgbClr val="504B48"/>
                </a:solidFill>
                <a:latin typeface="Arial"/>
                <a:cs typeface="Arial"/>
              </a:rPr>
              <a:t> </a:t>
            </a:r>
            <a:r>
              <a:rPr dirty="0" sz="1550" spc="-10">
                <a:solidFill>
                  <a:srgbClr val="504B48"/>
                </a:solidFill>
                <a:latin typeface="Arial"/>
                <a:cs typeface="Arial"/>
              </a:rPr>
              <a:t>improving</a:t>
            </a:r>
            <a:r>
              <a:rPr dirty="0" sz="1550" spc="-50">
                <a:solidFill>
                  <a:srgbClr val="504B48"/>
                </a:solidFill>
                <a:latin typeface="Arial"/>
                <a:cs typeface="Arial"/>
              </a:rPr>
              <a:t> </a:t>
            </a:r>
            <a:r>
              <a:rPr dirty="0" sz="1550">
                <a:solidFill>
                  <a:srgbClr val="504B48"/>
                </a:solidFill>
                <a:latin typeface="Arial"/>
                <a:cs typeface="Arial"/>
              </a:rPr>
              <a:t>efficiency,</a:t>
            </a:r>
            <a:r>
              <a:rPr dirty="0" sz="1550" spc="-55">
                <a:solidFill>
                  <a:srgbClr val="504B48"/>
                </a:solidFill>
                <a:latin typeface="Arial"/>
                <a:cs typeface="Arial"/>
              </a:rPr>
              <a:t> </a:t>
            </a:r>
            <a:r>
              <a:rPr dirty="0" sz="1550">
                <a:solidFill>
                  <a:srgbClr val="504B48"/>
                </a:solidFill>
                <a:latin typeface="Arial"/>
                <a:cs typeface="Arial"/>
              </a:rPr>
              <a:t>patient</a:t>
            </a:r>
            <a:r>
              <a:rPr dirty="0" sz="1550" spc="-50">
                <a:solidFill>
                  <a:srgbClr val="504B48"/>
                </a:solidFill>
                <a:latin typeface="Arial"/>
                <a:cs typeface="Arial"/>
              </a:rPr>
              <a:t> </a:t>
            </a:r>
            <a:r>
              <a:rPr dirty="0" sz="1550" spc="-10">
                <a:solidFill>
                  <a:srgbClr val="504B48"/>
                </a:solidFill>
                <a:latin typeface="Arial"/>
                <a:cs typeface="Arial"/>
              </a:rPr>
              <a:t>satisfaction, </a:t>
            </a:r>
            <a:r>
              <a:rPr dirty="0" sz="1550">
                <a:solidFill>
                  <a:srgbClr val="504B48"/>
                </a:solidFill>
                <a:latin typeface="Arial"/>
                <a:cs typeface="Arial"/>
              </a:rPr>
              <a:t>and</a:t>
            </a:r>
            <a:r>
              <a:rPr dirty="0" sz="1550" spc="-35">
                <a:solidFill>
                  <a:srgbClr val="504B48"/>
                </a:solidFill>
                <a:latin typeface="Arial"/>
                <a:cs typeface="Arial"/>
              </a:rPr>
              <a:t> </a:t>
            </a:r>
            <a:r>
              <a:rPr dirty="0" sz="1550">
                <a:solidFill>
                  <a:srgbClr val="504B48"/>
                </a:solidFill>
                <a:latin typeface="Arial"/>
                <a:cs typeface="Arial"/>
              </a:rPr>
              <a:t>clinical</a:t>
            </a:r>
            <a:r>
              <a:rPr dirty="0" sz="1550" spc="-30">
                <a:solidFill>
                  <a:srgbClr val="504B48"/>
                </a:solidFill>
                <a:latin typeface="Arial"/>
                <a:cs typeface="Arial"/>
              </a:rPr>
              <a:t> </a:t>
            </a:r>
            <a:r>
              <a:rPr dirty="0" sz="1550">
                <a:solidFill>
                  <a:srgbClr val="504B48"/>
                </a:solidFill>
                <a:latin typeface="Arial"/>
                <a:cs typeface="Arial"/>
              </a:rPr>
              <a:t>outcomes</a:t>
            </a:r>
            <a:r>
              <a:rPr dirty="0" sz="1550" spc="-35">
                <a:solidFill>
                  <a:srgbClr val="504B48"/>
                </a:solidFill>
                <a:latin typeface="Arial"/>
                <a:cs typeface="Arial"/>
              </a:rPr>
              <a:t> </a:t>
            </a:r>
            <a:r>
              <a:rPr dirty="0" sz="1550">
                <a:solidFill>
                  <a:srgbClr val="504B48"/>
                </a:solidFill>
                <a:latin typeface="Arial"/>
                <a:cs typeface="Arial"/>
              </a:rPr>
              <a:t>through</a:t>
            </a:r>
            <a:r>
              <a:rPr dirty="0" sz="1550" spc="-30">
                <a:solidFill>
                  <a:srgbClr val="504B48"/>
                </a:solidFill>
                <a:latin typeface="Arial"/>
                <a:cs typeface="Arial"/>
              </a:rPr>
              <a:t> </a:t>
            </a:r>
            <a:r>
              <a:rPr dirty="0" sz="1550" spc="-10">
                <a:solidFill>
                  <a:srgbClr val="504B48"/>
                </a:solidFill>
                <a:latin typeface="Arial"/>
                <a:cs typeface="Arial"/>
              </a:rPr>
              <a:t>intelligent</a:t>
            </a:r>
            <a:r>
              <a:rPr dirty="0" sz="1550" spc="-35">
                <a:solidFill>
                  <a:srgbClr val="504B48"/>
                </a:solidFill>
                <a:latin typeface="Arial"/>
                <a:cs typeface="Arial"/>
              </a:rPr>
              <a:t> </a:t>
            </a:r>
            <a:r>
              <a:rPr dirty="0" sz="1550">
                <a:solidFill>
                  <a:srgbClr val="504B48"/>
                </a:solidFill>
                <a:latin typeface="Arial"/>
                <a:cs typeface="Arial"/>
              </a:rPr>
              <a:t>automation</a:t>
            </a:r>
            <a:r>
              <a:rPr dirty="0" sz="1550" spc="-30">
                <a:solidFill>
                  <a:srgbClr val="504B48"/>
                </a:solidFill>
                <a:latin typeface="Arial"/>
                <a:cs typeface="Arial"/>
              </a:rPr>
              <a:t> </a:t>
            </a:r>
            <a:r>
              <a:rPr dirty="0" sz="1550">
                <a:solidFill>
                  <a:srgbClr val="504B48"/>
                </a:solidFill>
                <a:latin typeface="Arial"/>
                <a:cs typeface="Arial"/>
              </a:rPr>
              <a:t>and</a:t>
            </a:r>
            <a:r>
              <a:rPr dirty="0" sz="1550" spc="-35">
                <a:solidFill>
                  <a:srgbClr val="504B48"/>
                </a:solidFill>
                <a:latin typeface="Arial"/>
                <a:cs typeface="Arial"/>
              </a:rPr>
              <a:t> </a:t>
            </a:r>
            <a:r>
              <a:rPr dirty="0" sz="1550">
                <a:solidFill>
                  <a:srgbClr val="504B48"/>
                </a:solidFill>
                <a:latin typeface="Arial"/>
                <a:cs typeface="Arial"/>
              </a:rPr>
              <a:t>data</a:t>
            </a:r>
            <a:r>
              <a:rPr dirty="0" sz="1550" spc="-30">
                <a:solidFill>
                  <a:srgbClr val="504B48"/>
                </a:solidFill>
                <a:latin typeface="Arial"/>
                <a:cs typeface="Arial"/>
              </a:rPr>
              <a:t> </a:t>
            </a:r>
            <a:r>
              <a:rPr dirty="0" sz="1550" spc="-10">
                <a:solidFill>
                  <a:srgbClr val="504B48"/>
                </a:solidFill>
                <a:latin typeface="Arial"/>
                <a:cs typeface="Arial"/>
              </a:rPr>
              <a:t>integration.</a:t>
            </a:r>
            <a:endParaRPr sz="1550">
              <a:latin typeface="Arial"/>
              <a:cs typeface="Arial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810396" y="2687853"/>
            <a:ext cx="2198370" cy="24447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70">
              <a:lnSpc>
                <a:spcPct val="100000"/>
              </a:lnSpc>
              <a:spcBef>
                <a:spcPts val="100"/>
              </a:spcBef>
            </a:pPr>
            <a:r>
              <a:rPr dirty="0" sz="5200" spc="-25">
                <a:solidFill>
                  <a:srgbClr val="504B48"/>
                </a:solidFill>
                <a:latin typeface="Arial"/>
                <a:cs typeface="Arial"/>
              </a:rPr>
              <a:t>60%</a:t>
            </a:r>
            <a:endParaRPr sz="5200">
              <a:latin typeface="Arial"/>
              <a:cs typeface="Arial"/>
            </a:endParaRPr>
          </a:p>
          <a:p>
            <a:pPr algn="ctr" marL="12700" marR="5080">
              <a:lnSpc>
                <a:spcPct val="104700"/>
              </a:lnSpc>
              <a:spcBef>
                <a:spcPts val="1889"/>
              </a:spcBef>
            </a:pPr>
            <a:r>
              <a:rPr dirty="0" sz="1950" spc="-10">
                <a:solidFill>
                  <a:srgbClr val="504B48"/>
                </a:solidFill>
                <a:latin typeface="Arial"/>
                <a:cs typeface="Arial"/>
              </a:rPr>
              <a:t>Administrative</a:t>
            </a:r>
            <a:r>
              <a:rPr dirty="0" sz="1950">
                <a:solidFill>
                  <a:srgbClr val="504B48"/>
                </a:solidFill>
                <a:latin typeface="Arial"/>
                <a:cs typeface="Arial"/>
              </a:rPr>
              <a:t> </a:t>
            </a:r>
            <a:r>
              <a:rPr dirty="0" sz="1950" spc="-20">
                <a:solidFill>
                  <a:srgbClr val="504B48"/>
                </a:solidFill>
                <a:latin typeface="Arial"/>
                <a:cs typeface="Arial"/>
              </a:rPr>
              <a:t>Time </a:t>
            </a:r>
            <a:r>
              <a:rPr dirty="0" sz="1950" spc="-10">
                <a:solidFill>
                  <a:srgbClr val="504B48"/>
                </a:solidFill>
                <a:latin typeface="Arial"/>
                <a:cs typeface="Arial"/>
              </a:rPr>
              <a:t>Reduction</a:t>
            </a:r>
            <a:endParaRPr sz="1950">
              <a:latin typeface="Arial"/>
              <a:cs typeface="Arial"/>
            </a:endParaRPr>
          </a:p>
          <a:p>
            <a:pPr marL="333375" marR="19685" indent="-306705">
              <a:lnSpc>
                <a:spcPct val="134400"/>
              </a:lnSpc>
              <a:spcBef>
                <a:spcPts val="1015"/>
              </a:spcBef>
            </a:pPr>
            <a:r>
              <a:rPr dirty="0" sz="1550">
                <a:solidFill>
                  <a:srgbClr val="504B48"/>
                </a:solidFill>
                <a:latin typeface="Arial"/>
                <a:cs typeface="Arial"/>
              </a:rPr>
              <a:t>Less</a:t>
            </a:r>
            <a:r>
              <a:rPr dirty="0" sz="1550" spc="-55">
                <a:solidFill>
                  <a:srgbClr val="504B48"/>
                </a:solidFill>
                <a:latin typeface="Arial"/>
                <a:cs typeface="Arial"/>
              </a:rPr>
              <a:t> </a:t>
            </a:r>
            <a:r>
              <a:rPr dirty="0" sz="1550">
                <a:solidFill>
                  <a:srgbClr val="504B48"/>
                </a:solidFill>
                <a:latin typeface="Arial"/>
                <a:cs typeface="Arial"/>
              </a:rPr>
              <a:t>manual</a:t>
            </a:r>
            <a:r>
              <a:rPr dirty="0" sz="1550" spc="-55">
                <a:solidFill>
                  <a:srgbClr val="504B48"/>
                </a:solidFill>
                <a:latin typeface="Arial"/>
                <a:cs typeface="Arial"/>
              </a:rPr>
              <a:t> </a:t>
            </a:r>
            <a:r>
              <a:rPr dirty="0" sz="1550" spc="-10">
                <a:solidFill>
                  <a:srgbClr val="504B48"/>
                </a:solidFill>
                <a:latin typeface="Arial"/>
                <a:cs typeface="Arial"/>
              </a:rPr>
              <a:t>paperwork, </a:t>
            </a:r>
            <a:r>
              <a:rPr dirty="0" sz="1550">
                <a:solidFill>
                  <a:srgbClr val="504B48"/>
                </a:solidFill>
                <a:latin typeface="Arial"/>
                <a:cs typeface="Arial"/>
              </a:rPr>
              <a:t>more</a:t>
            </a:r>
            <a:r>
              <a:rPr dirty="0" sz="1550" spc="-45">
                <a:solidFill>
                  <a:srgbClr val="504B48"/>
                </a:solidFill>
                <a:latin typeface="Arial"/>
                <a:cs typeface="Arial"/>
              </a:rPr>
              <a:t> </a:t>
            </a:r>
            <a:r>
              <a:rPr dirty="0" sz="1550">
                <a:solidFill>
                  <a:srgbClr val="504B48"/>
                </a:solidFill>
                <a:latin typeface="Arial"/>
                <a:cs typeface="Arial"/>
              </a:rPr>
              <a:t>patient</a:t>
            </a:r>
            <a:r>
              <a:rPr dirty="0" sz="1550" spc="-30">
                <a:solidFill>
                  <a:srgbClr val="504B48"/>
                </a:solidFill>
                <a:latin typeface="Arial"/>
                <a:cs typeface="Arial"/>
              </a:rPr>
              <a:t> </a:t>
            </a:r>
            <a:r>
              <a:rPr dirty="0" sz="1550" spc="-20">
                <a:solidFill>
                  <a:srgbClr val="504B48"/>
                </a:solidFill>
                <a:latin typeface="Arial"/>
                <a:cs typeface="Arial"/>
              </a:rPr>
              <a:t>care</a:t>
            </a:r>
            <a:endParaRPr sz="1550">
              <a:latin typeface="Arial"/>
              <a:cs typeface="Arial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3372233" y="2687853"/>
            <a:ext cx="2399665" cy="24447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538480">
              <a:lnSpc>
                <a:spcPct val="100000"/>
              </a:lnSpc>
              <a:spcBef>
                <a:spcPts val="100"/>
              </a:spcBef>
            </a:pPr>
            <a:r>
              <a:rPr dirty="0" sz="5200" spc="-25">
                <a:solidFill>
                  <a:srgbClr val="504B48"/>
                </a:solidFill>
                <a:latin typeface="Arial"/>
                <a:cs typeface="Arial"/>
              </a:rPr>
              <a:t>40%</a:t>
            </a:r>
            <a:endParaRPr sz="5200">
              <a:latin typeface="Arial"/>
              <a:cs typeface="Arial"/>
            </a:endParaRPr>
          </a:p>
          <a:p>
            <a:pPr marL="586740" marR="422275" indent="-158750">
              <a:lnSpc>
                <a:spcPct val="104700"/>
              </a:lnSpc>
              <a:spcBef>
                <a:spcPts val="1889"/>
              </a:spcBef>
            </a:pPr>
            <a:r>
              <a:rPr dirty="0" sz="1950">
                <a:solidFill>
                  <a:srgbClr val="504B48"/>
                </a:solidFill>
                <a:latin typeface="Arial"/>
                <a:cs typeface="Arial"/>
              </a:rPr>
              <a:t>Faster</a:t>
            </a:r>
            <a:r>
              <a:rPr dirty="0" sz="1950" spc="-30">
                <a:solidFill>
                  <a:srgbClr val="504B48"/>
                </a:solidFill>
                <a:latin typeface="Arial"/>
                <a:cs typeface="Arial"/>
              </a:rPr>
              <a:t> </a:t>
            </a:r>
            <a:r>
              <a:rPr dirty="0" sz="1950" spc="-10">
                <a:solidFill>
                  <a:srgbClr val="504B48"/>
                </a:solidFill>
                <a:latin typeface="Arial"/>
                <a:cs typeface="Arial"/>
              </a:rPr>
              <a:t>Patient Processing</a:t>
            </a:r>
            <a:endParaRPr sz="1950">
              <a:latin typeface="Arial"/>
              <a:cs typeface="Arial"/>
            </a:endParaRPr>
          </a:p>
          <a:p>
            <a:pPr marL="805815" marR="5080" indent="-793750">
              <a:lnSpc>
                <a:spcPct val="134400"/>
              </a:lnSpc>
              <a:spcBef>
                <a:spcPts val="1015"/>
              </a:spcBef>
            </a:pPr>
            <a:r>
              <a:rPr dirty="0" sz="1550" spc="-10">
                <a:solidFill>
                  <a:srgbClr val="504B48"/>
                </a:solidFill>
                <a:latin typeface="Arial"/>
                <a:cs typeface="Arial"/>
              </a:rPr>
              <a:t>Streamlined</a:t>
            </a:r>
            <a:r>
              <a:rPr dirty="0" sz="1550" spc="-15">
                <a:solidFill>
                  <a:srgbClr val="504B48"/>
                </a:solidFill>
                <a:latin typeface="Arial"/>
                <a:cs typeface="Arial"/>
              </a:rPr>
              <a:t> </a:t>
            </a:r>
            <a:r>
              <a:rPr dirty="0" sz="1550" spc="-10">
                <a:solidFill>
                  <a:srgbClr val="504B48"/>
                </a:solidFill>
                <a:latin typeface="Arial"/>
                <a:cs typeface="Arial"/>
              </a:rPr>
              <a:t>admission </a:t>
            </a:r>
            <a:r>
              <a:rPr dirty="0" sz="1550" spc="-25">
                <a:solidFill>
                  <a:srgbClr val="504B48"/>
                </a:solidFill>
                <a:latin typeface="Arial"/>
                <a:cs typeface="Arial"/>
              </a:rPr>
              <a:t>and </a:t>
            </a:r>
            <a:r>
              <a:rPr dirty="0" sz="1550" spc="-10">
                <a:solidFill>
                  <a:srgbClr val="504B48"/>
                </a:solidFill>
                <a:latin typeface="Arial"/>
                <a:cs typeface="Arial"/>
              </a:rPr>
              <a:t>checkout</a:t>
            </a:r>
            <a:endParaRPr sz="1550">
              <a:latin typeface="Arial"/>
              <a:cs typeface="Arial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6159790" y="2687853"/>
            <a:ext cx="2147570" cy="181228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5200" spc="-10">
                <a:solidFill>
                  <a:srgbClr val="504B48"/>
                </a:solidFill>
                <a:latin typeface="Arial"/>
                <a:cs typeface="Arial"/>
              </a:rPr>
              <a:t>99.9%</a:t>
            </a:r>
            <a:endParaRPr sz="52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2000"/>
              </a:spcBef>
            </a:pPr>
            <a:r>
              <a:rPr dirty="0" sz="1950">
                <a:solidFill>
                  <a:srgbClr val="504B48"/>
                </a:solidFill>
                <a:latin typeface="Arial"/>
                <a:cs typeface="Arial"/>
              </a:rPr>
              <a:t>System</a:t>
            </a:r>
            <a:r>
              <a:rPr dirty="0" sz="1950" spc="-40">
                <a:solidFill>
                  <a:srgbClr val="504B48"/>
                </a:solidFill>
                <a:latin typeface="Arial"/>
                <a:cs typeface="Arial"/>
              </a:rPr>
              <a:t> </a:t>
            </a:r>
            <a:r>
              <a:rPr dirty="0" sz="1950" spc="-10">
                <a:solidFill>
                  <a:srgbClr val="504B48"/>
                </a:solidFill>
                <a:latin typeface="Arial"/>
                <a:cs typeface="Arial"/>
              </a:rPr>
              <a:t>Uptime</a:t>
            </a:r>
            <a:endParaRPr sz="195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1625"/>
              </a:spcBef>
            </a:pPr>
            <a:r>
              <a:rPr dirty="0" sz="1550">
                <a:solidFill>
                  <a:srgbClr val="504B48"/>
                </a:solidFill>
                <a:latin typeface="Arial"/>
                <a:cs typeface="Arial"/>
              </a:rPr>
              <a:t>Reliable</a:t>
            </a:r>
            <a:r>
              <a:rPr dirty="0" sz="1550" spc="-55">
                <a:solidFill>
                  <a:srgbClr val="504B48"/>
                </a:solidFill>
                <a:latin typeface="Arial"/>
                <a:cs typeface="Arial"/>
              </a:rPr>
              <a:t> </a:t>
            </a:r>
            <a:r>
              <a:rPr dirty="0" sz="1550">
                <a:solidFill>
                  <a:srgbClr val="504B48"/>
                </a:solidFill>
                <a:latin typeface="Arial"/>
                <a:cs typeface="Arial"/>
              </a:rPr>
              <a:t>24/7</a:t>
            </a:r>
            <a:r>
              <a:rPr dirty="0" sz="1550" spc="-55">
                <a:solidFill>
                  <a:srgbClr val="504B48"/>
                </a:solidFill>
                <a:latin typeface="Arial"/>
                <a:cs typeface="Arial"/>
              </a:rPr>
              <a:t> </a:t>
            </a:r>
            <a:r>
              <a:rPr dirty="0" sz="1550" spc="-10">
                <a:solidFill>
                  <a:srgbClr val="504B48"/>
                </a:solidFill>
                <a:latin typeface="Arial"/>
                <a:cs typeface="Arial"/>
              </a:rPr>
              <a:t>operations</a:t>
            </a:r>
            <a:endParaRPr sz="1550">
              <a:latin typeface="Arial"/>
              <a:cs typeface="Arial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3589141" y="5502249"/>
            <a:ext cx="1964055" cy="21297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905">
              <a:lnSpc>
                <a:spcPct val="100000"/>
              </a:lnSpc>
              <a:spcBef>
                <a:spcPts val="100"/>
              </a:spcBef>
            </a:pPr>
            <a:r>
              <a:rPr dirty="0" sz="5200" spc="-20">
                <a:solidFill>
                  <a:srgbClr val="504B48"/>
                </a:solidFill>
                <a:latin typeface="Arial"/>
                <a:cs typeface="Arial"/>
              </a:rPr>
              <a:t>100%</a:t>
            </a:r>
            <a:endParaRPr sz="52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2000"/>
              </a:spcBef>
            </a:pPr>
            <a:r>
              <a:rPr dirty="0" sz="1950">
                <a:solidFill>
                  <a:srgbClr val="504B48"/>
                </a:solidFill>
                <a:latin typeface="Arial"/>
                <a:cs typeface="Arial"/>
              </a:rPr>
              <a:t>Data</a:t>
            </a:r>
            <a:r>
              <a:rPr dirty="0" sz="1950" spc="-55">
                <a:solidFill>
                  <a:srgbClr val="504B48"/>
                </a:solidFill>
                <a:latin typeface="Arial"/>
                <a:cs typeface="Arial"/>
              </a:rPr>
              <a:t> </a:t>
            </a:r>
            <a:r>
              <a:rPr dirty="0" sz="1950" spc="-10">
                <a:solidFill>
                  <a:srgbClr val="504B48"/>
                </a:solidFill>
                <a:latin typeface="Arial"/>
                <a:cs typeface="Arial"/>
              </a:rPr>
              <a:t>Accessibility</a:t>
            </a:r>
            <a:endParaRPr sz="1950">
              <a:latin typeface="Arial"/>
              <a:cs typeface="Arial"/>
            </a:endParaRPr>
          </a:p>
          <a:p>
            <a:pPr algn="ctr" marL="156845" marR="148590" indent="1270">
              <a:lnSpc>
                <a:spcPct val="134400"/>
              </a:lnSpc>
              <a:spcBef>
                <a:spcPts val="990"/>
              </a:spcBef>
            </a:pPr>
            <a:r>
              <a:rPr dirty="0" sz="1550">
                <a:solidFill>
                  <a:srgbClr val="504B48"/>
                </a:solidFill>
                <a:latin typeface="Arial"/>
                <a:cs typeface="Arial"/>
              </a:rPr>
              <a:t>Authorized</a:t>
            </a:r>
            <a:r>
              <a:rPr dirty="0" sz="1550" spc="-100">
                <a:solidFill>
                  <a:srgbClr val="504B48"/>
                </a:solidFill>
                <a:latin typeface="Arial"/>
                <a:cs typeface="Arial"/>
              </a:rPr>
              <a:t> </a:t>
            </a:r>
            <a:r>
              <a:rPr dirty="0" sz="1550" spc="-10">
                <a:solidFill>
                  <a:srgbClr val="504B48"/>
                </a:solidFill>
                <a:latin typeface="Arial"/>
                <a:cs typeface="Arial"/>
              </a:rPr>
              <a:t>access </a:t>
            </a:r>
            <a:r>
              <a:rPr dirty="0" sz="1550">
                <a:solidFill>
                  <a:srgbClr val="504B48"/>
                </a:solidFill>
                <a:latin typeface="Arial"/>
                <a:cs typeface="Arial"/>
              </a:rPr>
              <a:t>anywhere,</a:t>
            </a:r>
            <a:r>
              <a:rPr dirty="0" sz="1550" spc="-40">
                <a:solidFill>
                  <a:srgbClr val="504B48"/>
                </a:solidFill>
                <a:latin typeface="Arial"/>
                <a:cs typeface="Arial"/>
              </a:rPr>
              <a:t> </a:t>
            </a:r>
            <a:r>
              <a:rPr dirty="0" sz="1550" spc="-10">
                <a:solidFill>
                  <a:srgbClr val="504B48"/>
                </a:solidFill>
                <a:latin typeface="Arial"/>
                <a:cs typeface="Arial"/>
              </a:rPr>
              <a:t>anytime</a:t>
            </a:r>
            <a:endParaRPr sz="15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15341" y="586780"/>
            <a:ext cx="3129915" cy="6578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681480" algn="l"/>
              </a:tabLst>
            </a:pPr>
            <a:r>
              <a:rPr dirty="0" sz="4150" spc="-10" b="0">
                <a:solidFill>
                  <a:srgbClr val="1F1B17"/>
                </a:solidFill>
                <a:latin typeface="Arial"/>
                <a:cs typeface="Arial"/>
              </a:rPr>
              <a:t>Future</a:t>
            </a:r>
            <a:r>
              <a:rPr dirty="0" sz="4150" b="0">
                <a:solidFill>
                  <a:srgbClr val="1F1B17"/>
                </a:solidFill>
                <a:latin typeface="Arial"/>
                <a:cs typeface="Arial"/>
              </a:rPr>
              <a:t>	</a:t>
            </a:r>
            <a:r>
              <a:rPr dirty="0" sz="4150" spc="-10" b="0">
                <a:solidFill>
                  <a:srgbClr val="1F1B17"/>
                </a:solidFill>
                <a:latin typeface="Arial"/>
                <a:cs typeface="Arial"/>
              </a:rPr>
              <a:t>Vision</a:t>
            </a:r>
            <a:endParaRPr sz="4150">
              <a:latin typeface="Arial"/>
              <a:cs typeface="Arial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28041" y="3835603"/>
            <a:ext cx="1059536" cy="1059649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228041" y="5107063"/>
            <a:ext cx="1059536" cy="1059649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228041" y="6378537"/>
            <a:ext cx="1059536" cy="1059649"/>
          </a:xfrm>
          <a:prstGeom prst="rect">
            <a:avLst/>
          </a:prstGeom>
        </p:spPr>
      </p:pic>
      <p:sp>
        <p:nvSpPr>
          <p:cNvPr id="6" name="object 6" descr="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33800"/>
              </a:lnSpc>
              <a:spcBef>
                <a:spcPts val="100"/>
              </a:spcBef>
            </a:pPr>
            <a:r>
              <a:rPr dirty="0"/>
              <a:t>MediSync</a:t>
            </a:r>
            <a:r>
              <a:rPr dirty="0" spc="-30"/>
              <a:t> </a:t>
            </a:r>
            <a:r>
              <a:rPr dirty="0"/>
              <a:t>continues</a:t>
            </a:r>
            <a:r>
              <a:rPr dirty="0" spc="-30"/>
              <a:t> </a:t>
            </a:r>
            <a:r>
              <a:rPr dirty="0"/>
              <a:t>evolving</a:t>
            </a:r>
            <a:r>
              <a:rPr dirty="0" spc="-30"/>
              <a:t> </a:t>
            </a:r>
            <a:r>
              <a:rPr dirty="0"/>
              <a:t>with</a:t>
            </a:r>
            <a:r>
              <a:rPr dirty="0" spc="-25"/>
              <a:t> </a:t>
            </a:r>
            <a:r>
              <a:rPr dirty="0"/>
              <a:t>emerging</a:t>
            </a:r>
            <a:r>
              <a:rPr dirty="0" spc="-30"/>
              <a:t> </a:t>
            </a:r>
            <a:r>
              <a:rPr dirty="0"/>
              <a:t>technologies.</a:t>
            </a:r>
            <a:r>
              <a:rPr dirty="0" spc="-30"/>
              <a:t> </a:t>
            </a:r>
            <a:r>
              <a:rPr dirty="0"/>
              <a:t>Planned</a:t>
            </a:r>
            <a:r>
              <a:rPr dirty="0" spc="-25"/>
              <a:t> </a:t>
            </a:r>
            <a:r>
              <a:rPr dirty="0" spc="-10"/>
              <a:t>enhancements </a:t>
            </a:r>
            <a:r>
              <a:rPr dirty="0"/>
              <a:t>include</a:t>
            </a:r>
            <a:r>
              <a:rPr dirty="0" spc="-30"/>
              <a:t> </a:t>
            </a:r>
            <a:r>
              <a:rPr dirty="0" spc="-10"/>
              <a:t>AI-</a:t>
            </a:r>
            <a:r>
              <a:rPr dirty="0"/>
              <a:t>powered</a:t>
            </a:r>
            <a:r>
              <a:rPr dirty="0" spc="-25"/>
              <a:t> </a:t>
            </a:r>
            <a:r>
              <a:rPr dirty="0"/>
              <a:t>diagnosis</a:t>
            </a:r>
            <a:r>
              <a:rPr dirty="0" spc="-25"/>
              <a:t> </a:t>
            </a:r>
            <a:r>
              <a:rPr dirty="0"/>
              <a:t>assistance,</a:t>
            </a:r>
            <a:r>
              <a:rPr dirty="0" spc="-30"/>
              <a:t> </a:t>
            </a:r>
            <a:r>
              <a:rPr dirty="0"/>
              <a:t>wearable</a:t>
            </a:r>
            <a:r>
              <a:rPr dirty="0" spc="-25"/>
              <a:t> </a:t>
            </a:r>
            <a:r>
              <a:rPr dirty="0"/>
              <a:t>device</a:t>
            </a:r>
            <a:r>
              <a:rPr dirty="0" spc="-25"/>
              <a:t> </a:t>
            </a:r>
            <a:r>
              <a:rPr dirty="0"/>
              <a:t>integration</a:t>
            </a:r>
            <a:r>
              <a:rPr dirty="0" spc="-25"/>
              <a:t> for </a:t>
            </a:r>
            <a:r>
              <a:rPr dirty="0"/>
              <a:t>continuous</a:t>
            </a:r>
            <a:r>
              <a:rPr dirty="0" spc="-35"/>
              <a:t> </a:t>
            </a:r>
            <a:r>
              <a:rPr dirty="0"/>
              <a:t>monitoring,</a:t>
            </a:r>
            <a:r>
              <a:rPr dirty="0" spc="-35"/>
              <a:t> </a:t>
            </a:r>
            <a:r>
              <a:rPr dirty="0"/>
              <a:t>telemedicine</a:t>
            </a:r>
            <a:r>
              <a:rPr dirty="0" spc="-35"/>
              <a:t> </a:t>
            </a:r>
            <a:r>
              <a:rPr dirty="0"/>
              <a:t>expansion,</a:t>
            </a:r>
            <a:r>
              <a:rPr dirty="0" spc="-30"/>
              <a:t> </a:t>
            </a:r>
            <a:r>
              <a:rPr dirty="0"/>
              <a:t>and</a:t>
            </a:r>
            <a:r>
              <a:rPr dirty="0" spc="-35"/>
              <a:t> </a:t>
            </a:r>
            <a:r>
              <a:rPr dirty="0"/>
              <a:t>predictive</a:t>
            </a:r>
            <a:r>
              <a:rPr dirty="0" spc="-35"/>
              <a:t> </a:t>
            </a:r>
            <a:r>
              <a:rPr dirty="0"/>
              <a:t>patient</a:t>
            </a:r>
            <a:r>
              <a:rPr dirty="0" spc="-30"/>
              <a:t> </a:t>
            </a:r>
            <a:r>
              <a:rPr dirty="0" spc="-20"/>
              <a:t>care </a:t>
            </a:r>
            <a:r>
              <a:rPr dirty="0"/>
              <a:t>models.</a:t>
            </a:r>
            <a:r>
              <a:rPr dirty="0" spc="-30"/>
              <a:t> </a:t>
            </a:r>
            <a:r>
              <a:rPr dirty="0"/>
              <a:t>Together,</a:t>
            </a:r>
            <a:r>
              <a:rPr dirty="0" spc="-30"/>
              <a:t> </a:t>
            </a:r>
            <a:r>
              <a:rPr dirty="0"/>
              <a:t>we're</a:t>
            </a:r>
            <a:r>
              <a:rPr dirty="0" spc="-25"/>
              <a:t> </a:t>
            </a:r>
            <a:r>
              <a:rPr dirty="0"/>
              <a:t>building</a:t>
            </a:r>
            <a:r>
              <a:rPr dirty="0" spc="-30"/>
              <a:t> </a:t>
            </a:r>
            <a:r>
              <a:rPr dirty="0"/>
              <a:t>a</a:t>
            </a:r>
            <a:r>
              <a:rPr dirty="0" spc="-30"/>
              <a:t> </a:t>
            </a:r>
            <a:r>
              <a:rPr dirty="0"/>
              <a:t>smarter,</a:t>
            </a:r>
            <a:r>
              <a:rPr dirty="0" spc="-25"/>
              <a:t> </a:t>
            </a:r>
            <a:r>
              <a:rPr dirty="0"/>
              <a:t>connected</a:t>
            </a:r>
            <a:r>
              <a:rPr dirty="0" spc="-30"/>
              <a:t> </a:t>
            </a:r>
            <a:r>
              <a:rPr dirty="0"/>
              <a:t>healthcare</a:t>
            </a:r>
            <a:r>
              <a:rPr dirty="0" spc="-30"/>
              <a:t> </a:t>
            </a:r>
            <a:r>
              <a:rPr dirty="0" spc="-10"/>
              <a:t>ecosystem </a:t>
            </a:r>
            <a:r>
              <a:rPr dirty="0"/>
              <a:t>where</a:t>
            </a:r>
            <a:r>
              <a:rPr dirty="0" spc="-20"/>
              <a:t> </a:t>
            </a:r>
            <a:r>
              <a:rPr dirty="0"/>
              <a:t>technology</a:t>
            </a:r>
            <a:r>
              <a:rPr dirty="0" spc="-20"/>
              <a:t> </a:t>
            </a:r>
            <a:r>
              <a:rPr dirty="0"/>
              <a:t>amplifies</a:t>
            </a:r>
            <a:r>
              <a:rPr dirty="0" spc="-20"/>
              <a:t> </a:t>
            </a:r>
            <a:r>
              <a:rPr dirty="0"/>
              <a:t>human</a:t>
            </a:r>
            <a:r>
              <a:rPr dirty="0" spc="-15"/>
              <a:t> </a:t>
            </a:r>
            <a:r>
              <a:rPr dirty="0"/>
              <a:t>expertise</a:t>
            </a:r>
            <a:r>
              <a:rPr dirty="0" spc="-20"/>
              <a:t> </a:t>
            </a:r>
            <a:r>
              <a:rPr dirty="0"/>
              <a:t>and</a:t>
            </a:r>
            <a:r>
              <a:rPr dirty="0" spc="-20"/>
              <a:t> </a:t>
            </a:r>
            <a:r>
              <a:rPr dirty="0"/>
              <a:t>patient</a:t>
            </a:r>
            <a:r>
              <a:rPr dirty="0" spc="-20"/>
              <a:t> </a:t>
            </a:r>
            <a:r>
              <a:rPr dirty="0"/>
              <a:t>outcomes</a:t>
            </a:r>
            <a:r>
              <a:rPr dirty="0" spc="-15"/>
              <a:t> </a:t>
            </a:r>
            <a:r>
              <a:rPr dirty="0" spc="-10"/>
              <a:t>thrive.</a:t>
            </a:r>
          </a:p>
          <a:p>
            <a:pPr>
              <a:lnSpc>
                <a:spcPct val="100000"/>
              </a:lnSpc>
            </a:pPr>
          </a:p>
          <a:p>
            <a:pPr>
              <a:lnSpc>
                <a:spcPct val="100000"/>
              </a:lnSpc>
              <a:spcBef>
                <a:spcPts val="980"/>
              </a:spcBef>
            </a:pPr>
          </a:p>
          <a:p>
            <a:pPr marL="1283970">
              <a:lnSpc>
                <a:spcPct val="100000"/>
              </a:lnSpc>
              <a:spcBef>
                <a:spcPts val="5"/>
              </a:spcBef>
            </a:pPr>
            <a:r>
              <a:rPr dirty="0" sz="2050"/>
              <a:t>AI</a:t>
            </a:r>
            <a:r>
              <a:rPr dirty="0" sz="2050" spc="-10"/>
              <a:t> Diagnosis</a:t>
            </a:r>
            <a:endParaRPr sz="2050"/>
          </a:p>
          <a:p>
            <a:pPr marL="1283970">
              <a:lnSpc>
                <a:spcPct val="100000"/>
              </a:lnSpc>
              <a:spcBef>
                <a:spcPts val="1685"/>
              </a:spcBef>
            </a:pPr>
            <a:r>
              <a:rPr dirty="0"/>
              <a:t>Machine</a:t>
            </a:r>
            <a:r>
              <a:rPr dirty="0" spc="-35"/>
              <a:t> </a:t>
            </a:r>
            <a:r>
              <a:rPr dirty="0"/>
              <a:t>learning</a:t>
            </a:r>
            <a:r>
              <a:rPr dirty="0" spc="-30"/>
              <a:t> </a:t>
            </a:r>
            <a:r>
              <a:rPr dirty="0"/>
              <a:t>assisted</a:t>
            </a:r>
            <a:r>
              <a:rPr dirty="0" spc="-30"/>
              <a:t> </a:t>
            </a:r>
            <a:r>
              <a:rPr dirty="0" spc="-10"/>
              <a:t>diagnosis</a:t>
            </a:r>
          </a:p>
          <a:p>
            <a:pPr>
              <a:lnSpc>
                <a:spcPct val="100000"/>
              </a:lnSpc>
            </a:pPr>
          </a:p>
          <a:p>
            <a:pPr>
              <a:lnSpc>
                <a:spcPct val="100000"/>
              </a:lnSpc>
              <a:spcBef>
                <a:spcPts val="90"/>
              </a:spcBef>
            </a:pPr>
          </a:p>
          <a:p>
            <a:pPr marL="1283970">
              <a:lnSpc>
                <a:spcPct val="100000"/>
              </a:lnSpc>
            </a:pPr>
            <a:r>
              <a:rPr dirty="0" sz="2050" spc="-10"/>
              <a:t>Wearables</a:t>
            </a:r>
            <a:endParaRPr sz="2050"/>
          </a:p>
          <a:p>
            <a:pPr marL="1283970">
              <a:lnSpc>
                <a:spcPct val="100000"/>
              </a:lnSpc>
              <a:spcBef>
                <a:spcPts val="1685"/>
              </a:spcBef>
            </a:pPr>
            <a:r>
              <a:rPr dirty="0"/>
              <a:t>Integration</a:t>
            </a:r>
            <a:r>
              <a:rPr dirty="0" spc="-25"/>
              <a:t> </a:t>
            </a:r>
            <a:r>
              <a:rPr dirty="0"/>
              <a:t>with</a:t>
            </a:r>
            <a:r>
              <a:rPr dirty="0" spc="-25"/>
              <a:t> </a:t>
            </a:r>
            <a:r>
              <a:rPr dirty="0"/>
              <a:t>health</a:t>
            </a:r>
            <a:r>
              <a:rPr dirty="0" spc="-20"/>
              <a:t> </a:t>
            </a:r>
            <a:r>
              <a:rPr dirty="0" spc="-10"/>
              <a:t>devices</a:t>
            </a:r>
          </a:p>
          <a:p>
            <a:pPr>
              <a:lnSpc>
                <a:spcPct val="100000"/>
              </a:lnSpc>
            </a:pPr>
          </a:p>
          <a:p>
            <a:pPr>
              <a:lnSpc>
                <a:spcPct val="100000"/>
              </a:lnSpc>
              <a:spcBef>
                <a:spcPts val="90"/>
              </a:spcBef>
            </a:pPr>
          </a:p>
          <a:p>
            <a:pPr marL="1283970">
              <a:lnSpc>
                <a:spcPct val="100000"/>
              </a:lnSpc>
            </a:pPr>
            <a:r>
              <a:rPr dirty="0" sz="2050" spc="-10"/>
              <a:t>Telemedicine</a:t>
            </a:r>
            <a:endParaRPr sz="2050"/>
          </a:p>
          <a:p>
            <a:pPr marL="1283970">
              <a:lnSpc>
                <a:spcPct val="100000"/>
              </a:lnSpc>
              <a:spcBef>
                <a:spcPts val="1690"/>
              </a:spcBef>
            </a:pPr>
            <a:r>
              <a:rPr dirty="0"/>
              <a:t>Remote</a:t>
            </a:r>
            <a:r>
              <a:rPr dirty="0" spc="-20"/>
              <a:t> </a:t>
            </a:r>
            <a:r>
              <a:rPr dirty="0"/>
              <a:t>care</a:t>
            </a:r>
            <a:r>
              <a:rPr dirty="0" spc="-15"/>
              <a:t> </a:t>
            </a:r>
            <a:r>
              <a:rPr dirty="0" spc="-10"/>
              <a:t>expansion</a:t>
            </a:r>
          </a:p>
        </p:txBody>
      </p:sp>
      <p:pic>
        <p:nvPicPr>
          <p:cNvPr id="7" name="object 7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0" y="0"/>
            <a:ext cx="5787478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1089" y="778545"/>
            <a:ext cx="2695575" cy="7035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143000" algn="l"/>
              </a:tabLst>
            </a:pPr>
            <a:r>
              <a:rPr dirty="0" sz="4450" spc="-25" b="0">
                <a:solidFill>
                  <a:srgbClr val="1F1B17"/>
                </a:solidFill>
                <a:latin typeface="Arial"/>
                <a:cs typeface="Arial"/>
              </a:rPr>
              <a:t>The</a:t>
            </a:r>
            <a:r>
              <a:rPr dirty="0" sz="4450" b="0">
                <a:solidFill>
                  <a:srgbClr val="1F1B17"/>
                </a:solidFill>
                <a:latin typeface="Arial"/>
                <a:cs typeface="Arial"/>
              </a:rPr>
              <a:t>	</a:t>
            </a:r>
            <a:r>
              <a:rPr dirty="0" sz="4450" spc="-10" b="0">
                <a:solidFill>
                  <a:srgbClr val="1F1B17"/>
                </a:solidFill>
                <a:latin typeface="Arial"/>
                <a:cs typeface="Arial"/>
              </a:rPr>
              <a:t>Vision</a:t>
            </a:r>
            <a:endParaRPr sz="4450">
              <a:latin typeface="Arial"/>
              <a:cs typeface="Arial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781089" y="1808060"/>
            <a:ext cx="7456805" cy="1473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35700"/>
              </a:lnSpc>
              <a:spcBef>
                <a:spcPts val="100"/>
              </a:spcBef>
            </a:pPr>
            <a:r>
              <a:rPr dirty="0" sz="1750">
                <a:solidFill>
                  <a:srgbClr val="504B48"/>
                </a:solidFill>
                <a:latin typeface="Arial"/>
                <a:cs typeface="Arial"/>
              </a:rPr>
              <a:t>MediSync</a:t>
            </a:r>
            <a:r>
              <a:rPr dirty="0" sz="1750" spc="-75">
                <a:solidFill>
                  <a:srgbClr val="504B48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504B48"/>
                </a:solidFill>
                <a:latin typeface="Arial"/>
                <a:cs typeface="Arial"/>
              </a:rPr>
              <a:t>simplifies</a:t>
            </a:r>
            <a:r>
              <a:rPr dirty="0" sz="1750" spc="-75">
                <a:solidFill>
                  <a:srgbClr val="504B48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504B48"/>
                </a:solidFill>
                <a:latin typeface="Arial"/>
                <a:cs typeface="Arial"/>
              </a:rPr>
              <a:t>hospital</a:t>
            </a:r>
            <a:r>
              <a:rPr dirty="0" sz="1750" spc="-75">
                <a:solidFill>
                  <a:srgbClr val="504B48"/>
                </a:solidFill>
                <a:latin typeface="Arial"/>
                <a:cs typeface="Arial"/>
              </a:rPr>
              <a:t> </a:t>
            </a:r>
            <a:r>
              <a:rPr dirty="0" sz="1750" spc="-10">
                <a:solidFill>
                  <a:srgbClr val="504B48"/>
                </a:solidFill>
                <a:latin typeface="Arial"/>
                <a:cs typeface="Arial"/>
              </a:rPr>
              <a:t>management</a:t>
            </a:r>
            <a:r>
              <a:rPr dirty="0" sz="1750" spc="-75">
                <a:solidFill>
                  <a:srgbClr val="504B48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504B48"/>
                </a:solidFill>
                <a:latin typeface="Arial"/>
                <a:cs typeface="Arial"/>
              </a:rPr>
              <a:t>by</a:t>
            </a:r>
            <a:r>
              <a:rPr dirty="0" sz="1750" spc="-75">
                <a:solidFill>
                  <a:srgbClr val="504B48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504B48"/>
                </a:solidFill>
                <a:latin typeface="Arial"/>
                <a:cs typeface="Arial"/>
              </a:rPr>
              <a:t>integrating</a:t>
            </a:r>
            <a:r>
              <a:rPr dirty="0" sz="1750" spc="-75">
                <a:solidFill>
                  <a:srgbClr val="504B48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504B48"/>
                </a:solidFill>
                <a:latin typeface="Arial"/>
                <a:cs typeface="Arial"/>
              </a:rPr>
              <a:t>all</a:t>
            </a:r>
            <a:r>
              <a:rPr dirty="0" sz="1750" spc="-70">
                <a:solidFill>
                  <a:srgbClr val="504B48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504B48"/>
                </a:solidFill>
                <a:latin typeface="Arial"/>
                <a:cs typeface="Arial"/>
              </a:rPr>
              <a:t>operations</a:t>
            </a:r>
            <a:r>
              <a:rPr dirty="0" sz="1750" spc="-75">
                <a:solidFill>
                  <a:srgbClr val="504B48"/>
                </a:solidFill>
                <a:latin typeface="Arial"/>
                <a:cs typeface="Arial"/>
              </a:rPr>
              <a:t> </a:t>
            </a:r>
            <a:r>
              <a:rPr dirty="0" sz="1750" spc="-20">
                <a:solidFill>
                  <a:srgbClr val="504B48"/>
                </a:solidFill>
                <a:latin typeface="Arial"/>
                <a:cs typeface="Arial"/>
              </a:rPr>
              <a:t>into </a:t>
            </a:r>
            <a:r>
              <a:rPr dirty="0" sz="1750">
                <a:solidFill>
                  <a:srgbClr val="504B48"/>
                </a:solidFill>
                <a:latin typeface="Arial"/>
                <a:cs typeface="Arial"/>
              </a:rPr>
              <a:t>one</a:t>
            </a:r>
            <a:r>
              <a:rPr dirty="0" sz="1750" spc="-65">
                <a:solidFill>
                  <a:srgbClr val="504B48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504B48"/>
                </a:solidFill>
                <a:latin typeface="Arial"/>
                <a:cs typeface="Arial"/>
              </a:rPr>
              <a:t>intelligent</a:t>
            </a:r>
            <a:r>
              <a:rPr dirty="0" sz="1750" spc="-60">
                <a:solidFill>
                  <a:srgbClr val="504B48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504B48"/>
                </a:solidFill>
                <a:latin typeface="Arial"/>
                <a:cs typeface="Arial"/>
              </a:rPr>
              <a:t>platform.</a:t>
            </a:r>
            <a:r>
              <a:rPr dirty="0" sz="1750" spc="-65">
                <a:solidFill>
                  <a:srgbClr val="504B48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504B48"/>
                </a:solidFill>
                <a:latin typeface="Arial"/>
                <a:cs typeface="Arial"/>
              </a:rPr>
              <a:t>From</a:t>
            </a:r>
            <a:r>
              <a:rPr dirty="0" sz="1750" spc="-60">
                <a:solidFill>
                  <a:srgbClr val="504B48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504B48"/>
                </a:solidFill>
                <a:latin typeface="Arial"/>
                <a:cs typeface="Arial"/>
              </a:rPr>
              <a:t>patient</a:t>
            </a:r>
            <a:r>
              <a:rPr dirty="0" sz="1750" spc="-65">
                <a:solidFill>
                  <a:srgbClr val="504B48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504B48"/>
                </a:solidFill>
                <a:latin typeface="Arial"/>
                <a:cs typeface="Arial"/>
              </a:rPr>
              <a:t>care</a:t>
            </a:r>
            <a:r>
              <a:rPr dirty="0" sz="1750" spc="-60">
                <a:solidFill>
                  <a:srgbClr val="504B48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504B48"/>
                </a:solidFill>
                <a:latin typeface="Arial"/>
                <a:cs typeface="Arial"/>
              </a:rPr>
              <a:t>to</a:t>
            </a:r>
            <a:r>
              <a:rPr dirty="0" sz="1750" spc="-60">
                <a:solidFill>
                  <a:srgbClr val="504B48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504B48"/>
                </a:solidFill>
                <a:latin typeface="Arial"/>
                <a:cs typeface="Arial"/>
              </a:rPr>
              <a:t>pharmacy</a:t>
            </a:r>
            <a:r>
              <a:rPr dirty="0" sz="1750" spc="-65">
                <a:solidFill>
                  <a:srgbClr val="504B48"/>
                </a:solidFill>
                <a:latin typeface="Arial"/>
                <a:cs typeface="Arial"/>
              </a:rPr>
              <a:t> </a:t>
            </a:r>
            <a:r>
              <a:rPr dirty="0" sz="1750" spc="-10">
                <a:solidFill>
                  <a:srgbClr val="504B48"/>
                </a:solidFill>
                <a:latin typeface="Arial"/>
                <a:cs typeface="Arial"/>
              </a:rPr>
              <a:t>management,</a:t>
            </a:r>
            <a:r>
              <a:rPr dirty="0" sz="1750" spc="-60">
                <a:solidFill>
                  <a:srgbClr val="504B48"/>
                </a:solidFill>
                <a:latin typeface="Arial"/>
                <a:cs typeface="Arial"/>
              </a:rPr>
              <a:t> </a:t>
            </a:r>
            <a:r>
              <a:rPr dirty="0" sz="1750" spc="-10">
                <a:solidFill>
                  <a:srgbClr val="504B48"/>
                </a:solidFill>
                <a:latin typeface="Arial"/>
                <a:cs typeface="Arial"/>
              </a:rPr>
              <a:t>billing </a:t>
            </a:r>
            <a:r>
              <a:rPr dirty="0" sz="1750">
                <a:solidFill>
                  <a:srgbClr val="504B48"/>
                </a:solidFill>
                <a:latin typeface="Arial"/>
                <a:cs typeface="Arial"/>
              </a:rPr>
              <a:t>to</a:t>
            </a:r>
            <a:r>
              <a:rPr dirty="0" sz="1750" spc="-60">
                <a:solidFill>
                  <a:srgbClr val="504B48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504B48"/>
                </a:solidFill>
                <a:latin typeface="Arial"/>
                <a:cs typeface="Arial"/>
              </a:rPr>
              <a:t>emergency</a:t>
            </a:r>
            <a:r>
              <a:rPr dirty="0" sz="1750" spc="-60">
                <a:solidFill>
                  <a:srgbClr val="504B48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504B48"/>
                </a:solidFill>
                <a:latin typeface="Arial"/>
                <a:cs typeface="Arial"/>
              </a:rPr>
              <a:t>response</a:t>
            </a:r>
            <a:r>
              <a:rPr dirty="0" sz="1750" spc="-60">
                <a:solidFill>
                  <a:srgbClr val="504B48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504B48"/>
                </a:solidFill>
                <a:latin typeface="Arial"/>
                <a:cs typeface="Arial"/>
              </a:rPr>
              <a:t>—</a:t>
            </a:r>
            <a:r>
              <a:rPr dirty="0" sz="1750" spc="-60">
                <a:solidFill>
                  <a:srgbClr val="504B48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504B48"/>
                </a:solidFill>
                <a:latin typeface="Arial"/>
                <a:cs typeface="Arial"/>
              </a:rPr>
              <a:t>every</a:t>
            </a:r>
            <a:r>
              <a:rPr dirty="0" sz="1750" spc="-55">
                <a:solidFill>
                  <a:srgbClr val="504B48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504B48"/>
                </a:solidFill>
                <a:latin typeface="Arial"/>
                <a:cs typeface="Arial"/>
              </a:rPr>
              <a:t>function</a:t>
            </a:r>
            <a:r>
              <a:rPr dirty="0" sz="1750" spc="-60">
                <a:solidFill>
                  <a:srgbClr val="504B48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504B48"/>
                </a:solidFill>
                <a:latin typeface="Arial"/>
                <a:cs typeface="Arial"/>
              </a:rPr>
              <a:t>works</a:t>
            </a:r>
            <a:r>
              <a:rPr dirty="0" sz="1750" spc="-60">
                <a:solidFill>
                  <a:srgbClr val="504B48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504B48"/>
                </a:solidFill>
                <a:latin typeface="Arial"/>
                <a:cs typeface="Arial"/>
              </a:rPr>
              <a:t>seamlessly</a:t>
            </a:r>
            <a:r>
              <a:rPr dirty="0" sz="1750" spc="-60">
                <a:solidFill>
                  <a:srgbClr val="504B48"/>
                </a:solidFill>
                <a:latin typeface="Arial"/>
                <a:cs typeface="Arial"/>
              </a:rPr>
              <a:t> </a:t>
            </a:r>
            <a:r>
              <a:rPr dirty="0" sz="1750" spc="-10">
                <a:solidFill>
                  <a:srgbClr val="504B48"/>
                </a:solidFill>
                <a:latin typeface="Arial"/>
                <a:cs typeface="Arial"/>
              </a:rPr>
              <a:t>together, </a:t>
            </a:r>
            <a:r>
              <a:rPr dirty="0" sz="1750">
                <a:solidFill>
                  <a:srgbClr val="504B48"/>
                </a:solidFill>
                <a:latin typeface="Arial"/>
                <a:cs typeface="Arial"/>
              </a:rPr>
              <a:t>reducing</a:t>
            </a:r>
            <a:r>
              <a:rPr dirty="0" sz="1750" spc="-75">
                <a:solidFill>
                  <a:srgbClr val="504B48"/>
                </a:solidFill>
                <a:latin typeface="Arial"/>
                <a:cs typeface="Arial"/>
              </a:rPr>
              <a:t> </a:t>
            </a:r>
            <a:r>
              <a:rPr dirty="0" sz="1750" spc="-10">
                <a:solidFill>
                  <a:srgbClr val="504B48"/>
                </a:solidFill>
                <a:latin typeface="Arial"/>
                <a:cs typeface="Arial"/>
              </a:rPr>
              <a:t>administrative</a:t>
            </a:r>
            <a:r>
              <a:rPr dirty="0" sz="1750" spc="-75">
                <a:solidFill>
                  <a:srgbClr val="504B48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504B48"/>
                </a:solidFill>
                <a:latin typeface="Arial"/>
                <a:cs typeface="Arial"/>
              </a:rPr>
              <a:t>burden</a:t>
            </a:r>
            <a:r>
              <a:rPr dirty="0" sz="1750" spc="-70">
                <a:solidFill>
                  <a:srgbClr val="504B48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504B48"/>
                </a:solidFill>
                <a:latin typeface="Arial"/>
                <a:cs typeface="Arial"/>
              </a:rPr>
              <a:t>and</a:t>
            </a:r>
            <a:r>
              <a:rPr dirty="0" sz="1750" spc="-75">
                <a:solidFill>
                  <a:srgbClr val="504B48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504B48"/>
                </a:solidFill>
                <a:latin typeface="Arial"/>
                <a:cs typeface="Arial"/>
              </a:rPr>
              <a:t>improving</a:t>
            </a:r>
            <a:r>
              <a:rPr dirty="0" sz="1750" spc="-70">
                <a:solidFill>
                  <a:srgbClr val="504B48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504B48"/>
                </a:solidFill>
                <a:latin typeface="Arial"/>
                <a:cs typeface="Arial"/>
              </a:rPr>
              <a:t>patient</a:t>
            </a:r>
            <a:r>
              <a:rPr dirty="0" sz="1750" spc="-75">
                <a:solidFill>
                  <a:srgbClr val="504B48"/>
                </a:solidFill>
                <a:latin typeface="Arial"/>
                <a:cs typeface="Arial"/>
              </a:rPr>
              <a:t> </a:t>
            </a:r>
            <a:r>
              <a:rPr dirty="0" sz="1750" spc="-10">
                <a:solidFill>
                  <a:srgbClr val="504B48"/>
                </a:solidFill>
                <a:latin typeface="Arial"/>
                <a:cs typeface="Arial"/>
              </a:rPr>
              <a:t>outcomes.</a:t>
            </a:r>
            <a:endParaRPr sz="1750">
              <a:latin typeface="Arial"/>
              <a:cs typeface="Arial"/>
            </a:endParaRPr>
          </a:p>
        </p:txBody>
      </p:sp>
      <p:sp>
        <p:nvSpPr>
          <p:cNvPr id="5" name="object 5" descr=""/>
          <p:cNvSpPr/>
          <p:nvPr/>
        </p:nvSpPr>
        <p:spPr>
          <a:xfrm>
            <a:off x="793789" y="3895128"/>
            <a:ext cx="3665220" cy="2024380"/>
          </a:xfrm>
          <a:custGeom>
            <a:avLst/>
            <a:gdLst/>
            <a:ahLst/>
            <a:cxnLst/>
            <a:rect l="l" t="t" r="r" b="b"/>
            <a:pathLst>
              <a:path w="3665220" h="2024379">
                <a:moveTo>
                  <a:pt x="3630714" y="0"/>
                </a:moveTo>
                <a:lnTo>
                  <a:pt x="34026" y="0"/>
                </a:lnTo>
                <a:lnTo>
                  <a:pt x="20834" y="2690"/>
                </a:lnTo>
                <a:lnTo>
                  <a:pt x="10013" y="10010"/>
                </a:lnTo>
                <a:lnTo>
                  <a:pt x="2691" y="20831"/>
                </a:lnTo>
                <a:lnTo>
                  <a:pt x="0" y="34023"/>
                </a:lnTo>
                <a:lnTo>
                  <a:pt x="0" y="1990153"/>
                </a:lnTo>
                <a:lnTo>
                  <a:pt x="2691" y="2003345"/>
                </a:lnTo>
                <a:lnTo>
                  <a:pt x="10013" y="2014166"/>
                </a:lnTo>
                <a:lnTo>
                  <a:pt x="20834" y="2021485"/>
                </a:lnTo>
                <a:lnTo>
                  <a:pt x="34026" y="2024176"/>
                </a:lnTo>
                <a:lnTo>
                  <a:pt x="3630714" y="2024176"/>
                </a:lnTo>
                <a:lnTo>
                  <a:pt x="3643908" y="2021485"/>
                </a:lnTo>
                <a:lnTo>
                  <a:pt x="3654732" y="2014166"/>
                </a:lnTo>
                <a:lnTo>
                  <a:pt x="3662057" y="2003345"/>
                </a:lnTo>
                <a:lnTo>
                  <a:pt x="3664750" y="1990153"/>
                </a:lnTo>
                <a:lnTo>
                  <a:pt x="3664750" y="34023"/>
                </a:lnTo>
                <a:lnTo>
                  <a:pt x="3662057" y="20831"/>
                </a:lnTo>
                <a:lnTo>
                  <a:pt x="3654732" y="10010"/>
                </a:lnTo>
                <a:lnTo>
                  <a:pt x="3643908" y="2690"/>
                </a:lnTo>
                <a:lnTo>
                  <a:pt x="3630714" y="0"/>
                </a:lnTo>
                <a:close/>
              </a:path>
            </a:pathLst>
          </a:custGeom>
          <a:solidFill>
            <a:srgbClr val="F8F7F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 txBox="1"/>
          <p:nvPr/>
        </p:nvSpPr>
        <p:spPr>
          <a:xfrm>
            <a:off x="1007903" y="4117314"/>
            <a:ext cx="2889250" cy="12274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200">
                <a:solidFill>
                  <a:srgbClr val="504B48"/>
                </a:solidFill>
                <a:latin typeface="Arial"/>
                <a:cs typeface="Arial"/>
              </a:rPr>
              <a:t>Unified</a:t>
            </a:r>
            <a:r>
              <a:rPr dirty="0" sz="2200" spc="-95">
                <a:solidFill>
                  <a:srgbClr val="504B48"/>
                </a:solidFill>
                <a:latin typeface="Arial"/>
                <a:cs typeface="Arial"/>
              </a:rPr>
              <a:t> </a:t>
            </a:r>
            <a:r>
              <a:rPr dirty="0" sz="2200" spc="-10">
                <a:solidFill>
                  <a:srgbClr val="504B48"/>
                </a:solidFill>
                <a:latin typeface="Arial"/>
                <a:cs typeface="Arial"/>
              </a:rPr>
              <a:t>Platform</a:t>
            </a:r>
            <a:endParaRPr sz="2200">
              <a:latin typeface="Arial"/>
              <a:cs typeface="Arial"/>
            </a:endParaRPr>
          </a:p>
          <a:p>
            <a:pPr marL="12700" marR="5080">
              <a:lnSpc>
                <a:spcPct val="135700"/>
              </a:lnSpc>
              <a:spcBef>
                <a:spcPts val="1120"/>
              </a:spcBef>
            </a:pPr>
            <a:r>
              <a:rPr dirty="0" sz="1750">
                <a:solidFill>
                  <a:srgbClr val="504B48"/>
                </a:solidFill>
                <a:latin typeface="Arial"/>
                <a:cs typeface="Arial"/>
              </a:rPr>
              <a:t>All</a:t>
            </a:r>
            <a:r>
              <a:rPr dirty="0" sz="1750" spc="-50">
                <a:solidFill>
                  <a:srgbClr val="504B48"/>
                </a:solidFill>
                <a:latin typeface="Arial"/>
                <a:cs typeface="Arial"/>
              </a:rPr>
              <a:t> </a:t>
            </a:r>
            <a:r>
              <a:rPr dirty="0" sz="1750" spc="-10">
                <a:solidFill>
                  <a:srgbClr val="504B48"/>
                </a:solidFill>
                <a:latin typeface="Arial"/>
                <a:cs typeface="Arial"/>
              </a:rPr>
              <a:t>departments</a:t>
            </a:r>
            <a:r>
              <a:rPr dirty="0" sz="1750" spc="-45">
                <a:solidFill>
                  <a:srgbClr val="504B48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504B48"/>
                </a:solidFill>
                <a:latin typeface="Arial"/>
                <a:cs typeface="Arial"/>
              </a:rPr>
              <a:t>connected</a:t>
            </a:r>
            <a:r>
              <a:rPr dirty="0" sz="1750" spc="-45">
                <a:solidFill>
                  <a:srgbClr val="504B48"/>
                </a:solidFill>
                <a:latin typeface="Arial"/>
                <a:cs typeface="Arial"/>
              </a:rPr>
              <a:t> </a:t>
            </a:r>
            <a:r>
              <a:rPr dirty="0" sz="1750" spc="-25">
                <a:solidFill>
                  <a:srgbClr val="504B48"/>
                </a:solidFill>
                <a:latin typeface="Arial"/>
                <a:cs typeface="Arial"/>
              </a:rPr>
              <a:t>in </a:t>
            </a:r>
            <a:r>
              <a:rPr dirty="0" sz="1750" spc="-20">
                <a:solidFill>
                  <a:srgbClr val="504B48"/>
                </a:solidFill>
                <a:latin typeface="Arial"/>
                <a:cs typeface="Arial"/>
              </a:rPr>
              <a:t>real-time</a:t>
            </a:r>
            <a:endParaRPr sz="1750">
              <a:latin typeface="Arial"/>
              <a:cs typeface="Arial"/>
            </a:endParaRPr>
          </a:p>
        </p:txBody>
      </p:sp>
      <p:sp>
        <p:nvSpPr>
          <p:cNvPr id="7" name="object 7" descr=""/>
          <p:cNvSpPr/>
          <p:nvPr/>
        </p:nvSpPr>
        <p:spPr>
          <a:xfrm>
            <a:off x="4685347" y="3895128"/>
            <a:ext cx="3665220" cy="2024380"/>
          </a:xfrm>
          <a:custGeom>
            <a:avLst/>
            <a:gdLst/>
            <a:ahLst/>
            <a:cxnLst/>
            <a:rect l="l" t="t" r="r" b="b"/>
            <a:pathLst>
              <a:path w="3665220" h="2024379">
                <a:moveTo>
                  <a:pt x="3630841" y="0"/>
                </a:moveTo>
                <a:lnTo>
                  <a:pt x="34026" y="0"/>
                </a:lnTo>
                <a:lnTo>
                  <a:pt x="20834" y="2690"/>
                </a:lnTo>
                <a:lnTo>
                  <a:pt x="10013" y="10010"/>
                </a:lnTo>
                <a:lnTo>
                  <a:pt x="2691" y="20831"/>
                </a:lnTo>
                <a:lnTo>
                  <a:pt x="0" y="34023"/>
                </a:lnTo>
                <a:lnTo>
                  <a:pt x="0" y="1990153"/>
                </a:lnTo>
                <a:lnTo>
                  <a:pt x="2691" y="2003345"/>
                </a:lnTo>
                <a:lnTo>
                  <a:pt x="10013" y="2014166"/>
                </a:lnTo>
                <a:lnTo>
                  <a:pt x="20834" y="2021485"/>
                </a:lnTo>
                <a:lnTo>
                  <a:pt x="34026" y="2024176"/>
                </a:lnTo>
                <a:lnTo>
                  <a:pt x="3630841" y="2024176"/>
                </a:lnTo>
                <a:lnTo>
                  <a:pt x="3644027" y="2021485"/>
                </a:lnTo>
                <a:lnTo>
                  <a:pt x="3654848" y="2014166"/>
                </a:lnTo>
                <a:lnTo>
                  <a:pt x="3662171" y="2003345"/>
                </a:lnTo>
                <a:lnTo>
                  <a:pt x="3664864" y="1990153"/>
                </a:lnTo>
                <a:lnTo>
                  <a:pt x="3664864" y="34023"/>
                </a:lnTo>
                <a:lnTo>
                  <a:pt x="3662171" y="20831"/>
                </a:lnTo>
                <a:lnTo>
                  <a:pt x="3654848" y="10010"/>
                </a:lnTo>
                <a:lnTo>
                  <a:pt x="3644027" y="2690"/>
                </a:lnTo>
                <a:lnTo>
                  <a:pt x="3630841" y="0"/>
                </a:lnTo>
                <a:close/>
              </a:path>
            </a:pathLst>
          </a:custGeom>
          <a:solidFill>
            <a:srgbClr val="F8F7F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 descr=""/>
          <p:cNvSpPr txBox="1"/>
          <p:nvPr/>
        </p:nvSpPr>
        <p:spPr>
          <a:xfrm>
            <a:off x="4899456" y="4117314"/>
            <a:ext cx="2959735" cy="3606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200">
                <a:solidFill>
                  <a:srgbClr val="504B48"/>
                </a:solidFill>
                <a:latin typeface="Arial"/>
                <a:cs typeface="Arial"/>
              </a:rPr>
              <a:t>Streamlined</a:t>
            </a:r>
            <a:r>
              <a:rPr dirty="0" sz="2200" spc="-145">
                <a:solidFill>
                  <a:srgbClr val="504B48"/>
                </a:solidFill>
                <a:latin typeface="Arial"/>
                <a:cs typeface="Arial"/>
              </a:rPr>
              <a:t> </a:t>
            </a:r>
            <a:r>
              <a:rPr dirty="0" sz="2200" spc="-10">
                <a:solidFill>
                  <a:srgbClr val="504B48"/>
                </a:solidFill>
                <a:latin typeface="Arial"/>
                <a:cs typeface="Arial"/>
              </a:rPr>
              <a:t>Operations</a:t>
            </a:r>
            <a:endParaRPr sz="2200">
              <a:latin typeface="Arial"/>
              <a:cs typeface="Arial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4899456" y="4949291"/>
            <a:ext cx="2803525" cy="7493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35700"/>
              </a:lnSpc>
              <a:spcBef>
                <a:spcPts val="100"/>
              </a:spcBef>
            </a:pPr>
            <a:r>
              <a:rPr dirty="0" sz="1750">
                <a:solidFill>
                  <a:srgbClr val="504B48"/>
                </a:solidFill>
                <a:latin typeface="Arial"/>
                <a:cs typeface="Arial"/>
              </a:rPr>
              <a:t>Eliminate</a:t>
            </a:r>
            <a:r>
              <a:rPr dirty="0" sz="1750" spc="-90">
                <a:solidFill>
                  <a:srgbClr val="504B48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504B48"/>
                </a:solidFill>
                <a:latin typeface="Arial"/>
                <a:cs typeface="Arial"/>
              </a:rPr>
              <a:t>manual</a:t>
            </a:r>
            <a:r>
              <a:rPr dirty="0" sz="1750" spc="-85">
                <a:solidFill>
                  <a:srgbClr val="504B48"/>
                </a:solidFill>
                <a:latin typeface="Arial"/>
                <a:cs typeface="Arial"/>
              </a:rPr>
              <a:t> </a:t>
            </a:r>
            <a:r>
              <a:rPr dirty="0" sz="1750" spc="-10">
                <a:solidFill>
                  <a:srgbClr val="504B48"/>
                </a:solidFill>
                <a:latin typeface="Arial"/>
                <a:cs typeface="Arial"/>
              </a:rPr>
              <a:t>processes </a:t>
            </a:r>
            <a:r>
              <a:rPr dirty="0" sz="1750">
                <a:solidFill>
                  <a:srgbClr val="504B48"/>
                </a:solidFill>
                <a:latin typeface="Arial"/>
                <a:cs typeface="Arial"/>
              </a:rPr>
              <a:t>and</a:t>
            </a:r>
            <a:r>
              <a:rPr dirty="0" sz="1750" spc="-40">
                <a:solidFill>
                  <a:srgbClr val="504B48"/>
                </a:solidFill>
                <a:latin typeface="Arial"/>
                <a:cs typeface="Arial"/>
              </a:rPr>
              <a:t> </a:t>
            </a:r>
            <a:r>
              <a:rPr dirty="0" sz="1750" spc="-10">
                <a:solidFill>
                  <a:srgbClr val="504B48"/>
                </a:solidFill>
                <a:latin typeface="Arial"/>
                <a:cs typeface="Arial"/>
              </a:rPr>
              <a:t>errors</a:t>
            </a:r>
            <a:endParaRPr sz="1750">
              <a:latin typeface="Arial"/>
              <a:cs typeface="Arial"/>
            </a:endParaRPr>
          </a:p>
        </p:txBody>
      </p:sp>
      <p:sp>
        <p:nvSpPr>
          <p:cNvPr id="10" name="object 10" descr=""/>
          <p:cNvSpPr/>
          <p:nvPr/>
        </p:nvSpPr>
        <p:spPr>
          <a:xfrm>
            <a:off x="793789" y="6146126"/>
            <a:ext cx="7556500" cy="1307465"/>
          </a:xfrm>
          <a:custGeom>
            <a:avLst/>
            <a:gdLst/>
            <a:ahLst/>
            <a:cxnLst/>
            <a:rect l="l" t="t" r="r" b="b"/>
            <a:pathLst>
              <a:path w="7556500" h="1307465">
                <a:moveTo>
                  <a:pt x="7522400" y="0"/>
                </a:moveTo>
                <a:lnTo>
                  <a:pt x="34019" y="0"/>
                </a:lnTo>
                <a:lnTo>
                  <a:pt x="20830" y="2690"/>
                </a:lnTo>
                <a:lnTo>
                  <a:pt x="10011" y="10010"/>
                </a:lnTo>
                <a:lnTo>
                  <a:pt x="2691" y="20831"/>
                </a:lnTo>
                <a:lnTo>
                  <a:pt x="0" y="34023"/>
                </a:lnTo>
                <a:lnTo>
                  <a:pt x="0" y="1272933"/>
                </a:lnTo>
                <a:lnTo>
                  <a:pt x="2691" y="1286118"/>
                </a:lnTo>
                <a:lnTo>
                  <a:pt x="10011" y="1296935"/>
                </a:lnTo>
                <a:lnTo>
                  <a:pt x="20830" y="1304253"/>
                </a:lnTo>
                <a:lnTo>
                  <a:pt x="34019" y="1306944"/>
                </a:lnTo>
                <a:lnTo>
                  <a:pt x="7522400" y="1306944"/>
                </a:lnTo>
                <a:lnTo>
                  <a:pt x="7535592" y="1304253"/>
                </a:lnTo>
                <a:lnTo>
                  <a:pt x="7546413" y="1296935"/>
                </a:lnTo>
                <a:lnTo>
                  <a:pt x="7553732" y="1286118"/>
                </a:lnTo>
                <a:lnTo>
                  <a:pt x="7556423" y="1272933"/>
                </a:lnTo>
                <a:lnTo>
                  <a:pt x="7556423" y="34023"/>
                </a:lnTo>
                <a:lnTo>
                  <a:pt x="7553732" y="20831"/>
                </a:lnTo>
                <a:lnTo>
                  <a:pt x="7546413" y="10010"/>
                </a:lnTo>
                <a:lnTo>
                  <a:pt x="7535592" y="2690"/>
                </a:lnTo>
                <a:lnTo>
                  <a:pt x="7522400" y="0"/>
                </a:lnTo>
                <a:close/>
              </a:path>
            </a:pathLst>
          </a:custGeom>
          <a:solidFill>
            <a:srgbClr val="F8F7F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 descr=""/>
          <p:cNvSpPr txBox="1"/>
          <p:nvPr/>
        </p:nvSpPr>
        <p:spPr>
          <a:xfrm>
            <a:off x="1007903" y="6368300"/>
            <a:ext cx="4620260" cy="86550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200">
                <a:solidFill>
                  <a:srgbClr val="504B48"/>
                </a:solidFill>
                <a:latin typeface="Arial"/>
                <a:cs typeface="Arial"/>
              </a:rPr>
              <a:t>Enhanced</a:t>
            </a:r>
            <a:r>
              <a:rPr dirty="0" sz="2200" spc="-114">
                <a:solidFill>
                  <a:srgbClr val="504B48"/>
                </a:solidFill>
                <a:latin typeface="Arial"/>
                <a:cs typeface="Arial"/>
              </a:rPr>
              <a:t> </a:t>
            </a:r>
            <a:r>
              <a:rPr dirty="0" sz="2200" spc="-20">
                <a:solidFill>
                  <a:srgbClr val="504B48"/>
                </a:solidFill>
                <a:latin typeface="Arial"/>
                <a:cs typeface="Arial"/>
              </a:rPr>
              <a:t>Care</a:t>
            </a:r>
            <a:endParaRPr sz="2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870"/>
              </a:spcBef>
            </a:pPr>
            <a:r>
              <a:rPr dirty="0" sz="1750">
                <a:solidFill>
                  <a:srgbClr val="504B48"/>
                </a:solidFill>
                <a:latin typeface="Arial"/>
                <a:cs typeface="Arial"/>
              </a:rPr>
              <a:t>Better</a:t>
            </a:r>
            <a:r>
              <a:rPr dirty="0" sz="1750" spc="-65">
                <a:solidFill>
                  <a:srgbClr val="504B48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504B48"/>
                </a:solidFill>
                <a:latin typeface="Arial"/>
                <a:cs typeface="Arial"/>
              </a:rPr>
              <a:t>outcomes</a:t>
            </a:r>
            <a:r>
              <a:rPr dirty="0" sz="1750" spc="-60">
                <a:solidFill>
                  <a:srgbClr val="504B48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504B48"/>
                </a:solidFill>
                <a:latin typeface="Arial"/>
                <a:cs typeface="Arial"/>
              </a:rPr>
              <a:t>through</a:t>
            </a:r>
            <a:r>
              <a:rPr dirty="0" sz="1750" spc="-60">
                <a:solidFill>
                  <a:srgbClr val="504B48"/>
                </a:solidFill>
                <a:latin typeface="Arial"/>
                <a:cs typeface="Arial"/>
              </a:rPr>
              <a:t> </a:t>
            </a:r>
            <a:r>
              <a:rPr dirty="0" sz="1750" spc="-20">
                <a:solidFill>
                  <a:srgbClr val="504B48"/>
                </a:solidFill>
                <a:latin typeface="Arial"/>
                <a:cs typeface="Arial"/>
              </a:rPr>
              <a:t>data-</a:t>
            </a:r>
            <a:r>
              <a:rPr dirty="0" sz="1750">
                <a:solidFill>
                  <a:srgbClr val="504B48"/>
                </a:solidFill>
                <a:latin typeface="Arial"/>
                <a:cs typeface="Arial"/>
              </a:rPr>
              <a:t>driven</a:t>
            </a:r>
            <a:r>
              <a:rPr dirty="0" sz="1750" spc="-60">
                <a:solidFill>
                  <a:srgbClr val="504B48"/>
                </a:solidFill>
                <a:latin typeface="Arial"/>
                <a:cs typeface="Arial"/>
              </a:rPr>
              <a:t> </a:t>
            </a:r>
            <a:r>
              <a:rPr dirty="0" sz="1750" spc="-10">
                <a:solidFill>
                  <a:srgbClr val="504B48"/>
                </a:solidFill>
                <a:latin typeface="Arial"/>
                <a:cs typeface="Arial"/>
              </a:rPr>
              <a:t>decisions</a:t>
            </a:r>
            <a:endParaRPr sz="17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1089" y="762590"/>
            <a:ext cx="6055360" cy="7035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393825" algn="l"/>
                <a:tab pos="3687445" algn="l"/>
              </a:tabLst>
            </a:pPr>
            <a:r>
              <a:rPr dirty="0" sz="4450" spc="-20" b="0">
                <a:solidFill>
                  <a:srgbClr val="1F1B17"/>
                </a:solidFill>
                <a:latin typeface="Arial"/>
                <a:cs typeface="Arial"/>
              </a:rPr>
              <a:t>Core</a:t>
            </a:r>
            <a:r>
              <a:rPr dirty="0" sz="4450" b="0">
                <a:solidFill>
                  <a:srgbClr val="1F1B17"/>
                </a:solidFill>
                <a:latin typeface="Arial"/>
                <a:cs typeface="Arial"/>
              </a:rPr>
              <a:t>	</a:t>
            </a:r>
            <a:r>
              <a:rPr dirty="0" sz="4450" spc="-10" b="0">
                <a:solidFill>
                  <a:srgbClr val="1F1B17"/>
                </a:solidFill>
                <a:latin typeface="Arial"/>
                <a:cs typeface="Arial"/>
              </a:rPr>
              <a:t>Modules</a:t>
            </a:r>
            <a:r>
              <a:rPr dirty="0" sz="4450" b="0">
                <a:solidFill>
                  <a:srgbClr val="1F1B17"/>
                </a:solidFill>
                <a:latin typeface="Arial"/>
                <a:cs typeface="Arial"/>
              </a:rPr>
              <a:t>	</a:t>
            </a:r>
            <a:r>
              <a:rPr dirty="0" sz="4450" spc="-10" b="0">
                <a:solidFill>
                  <a:srgbClr val="1F1B17"/>
                </a:solidFill>
                <a:latin typeface="Arial"/>
                <a:cs typeface="Arial"/>
              </a:rPr>
              <a:t>Overview</a:t>
            </a:r>
            <a:endParaRPr sz="4450">
              <a:latin typeface="Arial"/>
              <a:cs typeface="Arial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781089" y="1905584"/>
            <a:ext cx="12927965" cy="7493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35700"/>
              </a:lnSpc>
              <a:spcBef>
                <a:spcPts val="100"/>
              </a:spcBef>
            </a:pPr>
            <a:r>
              <a:rPr dirty="0" sz="1750">
                <a:solidFill>
                  <a:srgbClr val="504B48"/>
                </a:solidFill>
                <a:latin typeface="Arial"/>
                <a:cs typeface="Arial"/>
              </a:rPr>
              <a:t>MediSync</a:t>
            </a:r>
            <a:r>
              <a:rPr dirty="0" sz="1750" spc="-70">
                <a:solidFill>
                  <a:srgbClr val="504B48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504B48"/>
                </a:solidFill>
                <a:latin typeface="Arial"/>
                <a:cs typeface="Arial"/>
              </a:rPr>
              <a:t>comprises</a:t>
            </a:r>
            <a:r>
              <a:rPr dirty="0" sz="1750" spc="-65">
                <a:solidFill>
                  <a:srgbClr val="504B48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504B48"/>
                </a:solidFill>
                <a:latin typeface="Arial"/>
                <a:cs typeface="Arial"/>
              </a:rPr>
              <a:t>eight</a:t>
            </a:r>
            <a:r>
              <a:rPr dirty="0" sz="1750" spc="-65">
                <a:solidFill>
                  <a:srgbClr val="504B48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504B48"/>
                </a:solidFill>
                <a:latin typeface="Arial"/>
                <a:cs typeface="Arial"/>
              </a:rPr>
              <a:t>integrated</a:t>
            </a:r>
            <a:r>
              <a:rPr dirty="0" sz="1750" spc="-70">
                <a:solidFill>
                  <a:srgbClr val="504B48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504B48"/>
                </a:solidFill>
                <a:latin typeface="Arial"/>
                <a:cs typeface="Arial"/>
              </a:rPr>
              <a:t>modules</a:t>
            </a:r>
            <a:r>
              <a:rPr dirty="0" sz="1750" spc="-65">
                <a:solidFill>
                  <a:srgbClr val="504B48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504B48"/>
                </a:solidFill>
                <a:latin typeface="Arial"/>
                <a:cs typeface="Arial"/>
              </a:rPr>
              <a:t>covering</a:t>
            </a:r>
            <a:r>
              <a:rPr dirty="0" sz="1750" spc="-65">
                <a:solidFill>
                  <a:srgbClr val="504B48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504B48"/>
                </a:solidFill>
                <a:latin typeface="Arial"/>
                <a:cs typeface="Arial"/>
              </a:rPr>
              <a:t>every</a:t>
            </a:r>
            <a:r>
              <a:rPr dirty="0" sz="1750" spc="-70">
                <a:solidFill>
                  <a:srgbClr val="504B48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504B48"/>
                </a:solidFill>
                <a:latin typeface="Arial"/>
                <a:cs typeface="Arial"/>
              </a:rPr>
              <a:t>aspect</a:t>
            </a:r>
            <a:r>
              <a:rPr dirty="0" sz="1750" spc="-65">
                <a:solidFill>
                  <a:srgbClr val="504B48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504B48"/>
                </a:solidFill>
                <a:latin typeface="Arial"/>
                <a:cs typeface="Arial"/>
              </a:rPr>
              <a:t>of</a:t>
            </a:r>
            <a:r>
              <a:rPr dirty="0" sz="1750" spc="-65">
                <a:solidFill>
                  <a:srgbClr val="504B48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504B48"/>
                </a:solidFill>
                <a:latin typeface="Arial"/>
                <a:cs typeface="Arial"/>
              </a:rPr>
              <a:t>hospital</a:t>
            </a:r>
            <a:r>
              <a:rPr dirty="0" sz="1750" spc="-65">
                <a:solidFill>
                  <a:srgbClr val="504B48"/>
                </a:solidFill>
                <a:latin typeface="Arial"/>
                <a:cs typeface="Arial"/>
              </a:rPr>
              <a:t> </a:t>
            </a:r>
            <a:r>
              <a:rPr dirty="0" sz="1750" spc="-10">
                <a:solidFill>
                  <a:srgbClr val="504B48"/>
                </a:solidFill>
                <a:latin typeface="Arial"/>
                <a:cs typeface="Arial"/>
              </a:rPr>
              <a:t>operations,</a:t>
            </a:r>
            <a:r>
              <a:rPr dirty="0" sz="1750" spc="-70">
                <a:solidFill>
                  <a:srgbClr val="504B48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504B48"/>
                </a:solidFill>
                <a:latin typeface="Arial"/>
                <a:cs typeface="Arial"/>
              </a:rPr>
              <a:t>each</a:t>
            </a:r>
            <a:r>
              <a:rPr dirty="0" sz="1750" spc="-65">
                <a:solidFill>
                  <a:srgbClr val="504B48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504B48"/>
                </a:solidFill>
                <a:latin typeface="Arial"/>
                <a:cs typeface="Arial"/>
              </a:rPr>
              <a:t>designed</a:t>
            </a:r>
            <a:r>
              <a:rPr dirty="0" sz="1750" spc="-65">
                <a:solidFill>
                  <a:srgbClr val="504B48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504B48"/>
                </a:solidFill>
                <a:latin typeface="Arial"/>
                <a:cs typeface="Arial"/>
              </a:rPr>
              <a:t>to</a:t>
            </a:r>
            <a:r>
              <a:rPr dirty="0" sz="1750" spc="-70">
                <a:solidFill>
                  <a:srgbClr val="504B48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504B48"/>
                </a:solidFill>
                <a:latin typeface="Arial"/>
                <a:cs typeface="Arial"/>
              </a:rPr>
              <a:t>work</a:t>
            </a:r>
            <a:r>
              <a:rPr dirty="0" sz="1750" spc="-65">
                <a:solidFill>
                  <a:srgbClr val="504B48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504B48"/>
                </a:solidFill>
                <a:latin typeface="Arial"/>
                <a:cs typeface="Arial"/>
              </a:rPr>
              <a:t>seamlessly</a:t>
            </a:r>
            <a:r>
              <a:rPr dirty="0" sz="1750" spc="-65">
                <a:solidFill>
                  <a:srgbClr val="504B48"/>
                </a:solidFill>
                <a:latin typeface="Arial"/>
                <a:cs typeface="Arial"/>
              </a:rPr>
              <a:t> </a:t>
            </a:r>
            <a:r>
              <a:rPr dirty="0" sz="1750" spc="-20">
                <a:solidFill>
                  <a:srgbClr val="504B48"/>
                </a:solidFill>
                <a:latin typeface="Arial"/>
                <a:cs typeface="Arial"/>
              </a:rPr>
              <a:t>with </a:t>
            </a:r>
            <a:r>
              <a:rPr dirty="0" sz="1750">
                <a:solidFill>
                  <a:srgbClr val="504B48"/>
                </a:solidFill>
                <a:latin typeface="Arial"/>
                <a:cs typeface="Arial"/>
              </a:rPr>
              <a:t>the</a:t>
            </a:r>
            <a:r>
              <a:rPr dirty="0" sz="1750" spc="-30">
                <a:solidFill>
                  <a:srgbClr val="504B48"/>
                </a:solidFill>
                <a:latin typeface="Arial"/>
                <a:cs typeface="Arial"/>
              </a:rPr>
              <a:t> </a:t>
            </a:r>
            <a:r>
              <a:rPr dirty="0" sz="1750" spc="-10">
                <a:solidFill>
                  <a:srgbClr val="504B48"/>
                </a:solidFill>
                <a:latin typeface="Arial"/>
                <a:cs typeface="Arial"/>
              </a:rPr>
              <a:t>others.</a:t>
            </a:r>
            <a:endParaRPr sz="1750">
              <a:latin typeface="Arial"/>
              <a:cs typeface="Arial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1062725" y="2938589"/>
            <a:ext cx="3756660" cy="12274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164590">
              <a:lnSpc>
                <a:spcPct val="100000"/>
              </a:lnSpc>
              <a:spcBef>
                <a:spcPts val="100"/>
              </a:spcBef>
            </a:pPr>
            <a:r>
              <a:rPr dirty="0" sz="2200">
                <a:solidFill>
                  <a:srgbClr val="504B48"/>
                </a:solidFill>
                <a:latin typeface="Arial"/>
                <a:cs typeface="Arial"/>
              </a:rPr>
              <a:t>Patient</a:t>
            </a:r>
            <a:r>
              <a:rPr dirty="0" sz="2200" spc="-75">
                <a:solidFill>
                  <a:srgbClr val="504B48"/>
                </a:solidFill>
                <a:latin typeface="Arial"/>
                <a:cs typeface="Arial"/>
              </a:rPr>
              <a:t> </a:t>
            </a:r>
            <a:r>
              <a:rPr dirty="0" sz="2200" spc="-10">
                <a:solidFill>
                  <a:srgbClr val="504B48"/>
                </a:solidFill>
                <a:latin typeface="Arial"/>
                <a:cs typeface="Arial"/>
              </a:rPr>
              <a:t>Management</a:t>
            </a:r>
            <a:endParaRPr sz="2200">
              <a:latin typeface="Arial"/>
              <a:cs typeface="Arial"/>
            </a:endParaRPr>
          </a:p>
          <a:p>
            <a:pPr algn="r" marR="9525">
              <a:lnSpc>
                <a:spcPct val="100000"/>
              </a:lnSpc>
              <a:spcBef>
                <a:spcPts val="1870"/>
              </a:spcBef>
            </a:pPr>
            <a:r>
              <a:rPr dirty="0" sz="1750">
                <a:solidFill>
                  <a:srgbClr val="504B48"/>
                </a:solidFill>
                <a:latin typeface="Arial"/>
                <a:cs typeface="Arial"/>
              </a:rPr>
              <a:t>Complete</a:t>
            </a:r>
            <a:r>
              <a:rPr dirty="0" sz="1750" spc="-95">
                <a:solidFill>
                  <a:srgbClr val="504B48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504B48"/>
                </a:solidFill>
                <a:latin typeface="Arial"/>
                <a:cs typeface="Arial"/>
              </a:rPr>
              <a:t>patient</a:t>
            </a:r>
            <a:r>
              <a:rPr dirty="0" sz="1750" spc="-90">
                <a:solidFill>
                  <a:srgbClr val="504B48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504B48"/>
                </a:solidFill>
                <a:latin typeface="Arial"/>
                <a:cs typeface="Arial"/>
              </a:rPr>
              <a:t>profiles,</a:t>
            </a:r>
            <a:r>
              <a:rPr dirty="0" sz="1750" spc="-90">
                <a:solidFill>
                  <a:srgbClr val="504B48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504B48"/>
                </a:solidFill>
                <a:latin typeface="Arial"/>
                <a:cs typeface="Arial"/>
              </a:rPr>
              <a:t>history,</a:t>
            </a:r>
            <a:r>
              <a:rPr dirty="0" sz="1750" spc="-95">
                <a:solidFill>
                  <a:srgbClr val="504B48"/>
                </a:solidFill>
                <a:latin typeface="Arial"/>
                <a:cs typeface="Arial"/>
              </a:rPr>
              <a:t> </a:t>
            </a:r>
            <a:r>
              <a:rPr dirty="0" sz="1750" spc="-25">
                <a:solidFill>
                  <a:srgbClr val="504B48"/>
                </a:solidFill>
                <a:latin typeface="Arial"/>
                <a:cs typeface="Arial"/>
              </a:rPr>
              <a:t>and</a:t>
            </a:r>
            <a:endParaRPr sz="1750">
              <a:latin typeface="Arial"/>
              <a:cs typeface="Arial"/>
            </a:endParaRPr>
          </a:p>
          <a:p>
            <a:pPr algn="r" marR="5080">
              <a:lnSpc>
                <a:spcPct val="100000"/>
              </a:lnSpc>
              <a:spcBef>
                <a:spcPts val="750"/>
              </a:spcBef>
            </a:pPr>
            <a:r>
              <a:rPr dirty="0" sz="1750" spc="-10">
                <a:solidFill>
                  <a:srgbClr val="504B48"/>
                </a:solidFill>
                <a:latin typeface="Arial"/>
                <a:cs typeface="Arial"/>
              </a:rPr>
              <a:t>records</a:t>
            </a:r>
            <a:endParaRPr sz="1750">
              <a:latin typeface="Arial"/>
              <a:cs typeface="Arial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9811740" y="2938589"/>
            <a:ext cx="3903345" cy="86550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200">
                <a:solidFill>
                  <a:srgbClr val="504B48"/>
                </a:solidFill>
                <a:latin typeface="Arial"/>
                <a:cs typeface="Arial"/>
              </a:rPr>
              <a:t>Doctor</a:t>
            </a:r>
            <a:r>
              <a:rPr dirty="0" sz="2200" spc="-80">
                <a:solidFill>
                  <a:srgbClr val="504B48"/>
                </a:solidFill>
                <a:latin typeface="Arial"/>
                <a:cs typeface="Arial"/>
              </a:rPr>
              <a:t> </a:t>
            </a:r>
            <a:r>
              <a:rPr dirty="0" sz="2200" spc="-10">
                <a:solidFill>
                  <a:srgbClr val="504B48"/>
                </a:solidFill>
                <a:latin typeface="Arial"/>
                <a:cs typeface="Arial"/>
              </a:rPr>
              <a:t>Management</a:t>
            </a:r>
            <a:endParaRPr sz="2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870"/>
              </a:spcBef>
            </a:pPr>
            <a:r>
              <a:rPr dirty="0" sz="1750">
                <a:solidFill>
                  <a:srgbClr val="504B48"/>
                </a:solidFill>
                <a:latin typeface="Arial"/>
                <a:cs typeface="Arial"/>
              </a:rPr>
              <a:t>Staff</a:t>
            </a:r>
            <a:r>
              <a:rPr dirty="0" sz="1750" spc="-50">
                <a:solidFill>
                  <a:srgbClr val="504B48"/>
                </a:solidFill>
                <a:latin typeface="Arial"/>
                <a:cs typeface="Arial"/>
              </a:rPr>
              <a:t> </a:t>
            </a:r>
            <a:r>
              <a:rPr dirty="0" sz="1750" spc="-10">
                <a:solidFill>
                  <a:srgbClr val="504B48"/>
                </a:solidFill>
                <a:latin typeface="Arial"/>
                <a:cs typeface="Arial"/>
              </a:rPr>
              <a:t>scheduling</a:t>
            </a:r>
            <a:r>
              <a:rPr dirty="0" sz="1750" spc="-50">
                <a:solidFill>
                  <a:srgbClr val="504B48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504B48"/>
                </a:solidFill>
                <a:latin typeface="Arial"/>
                <a:cs typeface="Arial"/>
              </a:rPr>
              <a:t>and</a:t>
            </a:r>
            <a:r>
              <a:rPr dirty="0" sz="1750" spc="-50">
                <a:solidFill>
                  <a:srgbClr val="504B48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504B48"/>
                </a:solidFill>
                <a:latin typeface="Arial"/>
                <a:cs typeface="Arial"/>
              </a:rPr>
              <a:t>credential</a:t>
            </a:r>
            <a:r>
              <a:rPr dirty="0" sz="1750" spc="-50">
                <a:solidFill>
                  <a:srgbClr val="504B48"/>
                </a:solidFill>
                <a:latin typeface="Arial"/>
                <a:cs typeface="Arial"/>
              </a:rPr>
              <a:t> </a:t>
            </a:r>
            <a:r>
              <a:rPr dirty="0" sz="1750" spc="-10">
                <a:solidFill>
                  <a:srgbClr val="504B48"/>
                </a:solidFill>
                <a:latin typeface="Arial"/>
                <a:cs typeface="Arial"/>
              </a:rPr>
              <a:t>tracking</a:t>
            </a:r>
            <a:endParaRPr sz="1750">
              <a:latin typeface="Arial"/>
              <a:cs typeface="Arial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10038550" y="4755007"/>
            <a:ext cx="3224530" cy="86550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200" spc="-10">
                <a:solidFill>
                  <a:srgbClr val="504B48"/>
                </a:solidFill>
                <a:latin typeface="Arial"/>
                <a:cs typeface="Arial"/>
              </a:rPr>
              <a:t>Appointments</a:t>
            </a:r>
            <a:endParaRPr sz="2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870"/>
              </a:spcBef>
            </a:pPr>
            <a:r>
              <a:rPr dirty="0" sz="1750">
                <a:solidFill>
                  <a:srgbClr val="504B48"/>
                </a:solidFill>
                <a:latin typeface="Arial"/>
                <a:cs typeface="Arial"/>
              </a:rPr>
              <a:t>Smart</a:t>
            </a:r>
            <a:r>
              <a:rPr dirty="0" sz="1750" spc="-40">
                <a:solidFill>
                  <a:srgbClr val="504B48"/>
                </a:solidFill>
                <a:latin typeface="Arial"/>
                <a:cs typeface="Arial"/>
              </a:rPr>
              <a:t> </a:t>
            </a:r>
            <a:r>
              <a:rPr dirty="0" sz="1750" spc="-10">
                <a:solidFill>
                  <a:srgbClr val="504B48"/>
                </a:solidFill>
                <a:latin typeface="Arial"/>
                <a:cs typeface="Arial"/>
              </a:rPr>
              <a:t>scheduling</a:t>
            </a:r>
            <a:r>
              <a:rPr dirty="0" sz="1750" spc="-40">
                <a:solidFill>
                  <a:srgbClr val="504B48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504B48"/>
                </a:solidFill>
                <a:latin typeface="Arial"/>
                <a:cs typeface="Arial"/>
              </a:rPr>
              <a:t>and</a:t>
            </a:r>
            <a:r>
              <a:rPr dirty="0" sz="1750" spc="-40">
                <a:solidFill>
                  <a:srgbClr val="504B48"/>
                </a:solidFill>
                <a:latin typeface="Arial"/>
                <a:cs typeface="Arial"/>
              </a:rPr>
              <a:t> </a:t>
            </a:r>
            <a:r>
              <a:rPr dirty="0" sz="1750" spc="-10">
                <a:solidFill>
                  <a:srgbClr val="504B48"/>
                </a:solidFill>
                <a:latin typeface="Arial"/>
                <a:cs typeface="Arial"/>
              </a:rPr>
              <a:t>reminders</a:t>
            </a:r>
            <a:endParaRPr sz="1750">
              <a:latin typeface="Arial"/>
              <a:cs typeface="Arial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9811740" y="6208636"/>
            <a:ext cx="3877945" cy="86550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200" spc="-10">
                <a:solidFill>
                  <a:srgbClr val="504B48"/>
                </a:solidFill>
                <a:latin typeface="Arial"/>
                <a:cs typeface="Arial"/>
              </a:rPr>
              <a:t>Pharmacy</a:t>
            </a:r>
            <a:endParaRPr sz="2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870"/>
              </a:spcBef>
            </a:pPr>
            <a:r>
              <a:rPr dirty="0" sz="1750">
                <a:solidFill>
                  <a:srgbClr val="504B48"/>
                </a:solidFill>
                <a:latin typeface="Arial"/>
                <a:cs typeface="Arial"/>
              </a:rPr>
              <a:t>Medicine</a:t>
            </a:r>
            <a:r>
              <a:rPr dirty="0" sz="1750" spc="-85">
                <a:solidFill>
                  <a:srgbClr val="504B48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504B48"/>
                </a:solidFill>
                <a:latin typeface="Arial"/>
                <a:cs typeface="Arial"/>
              </a:rPr>
              <a:t>booking</a:t>
            </a:r>
            <a:r>
              <a:rPr dirty="0" sz="1750" spc="-85">
                <a:solidFill>
                  <a:srgbClr val="504B48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504B48"/>
                </a:solidFill>
                <a:latin typeface="Arial"/>
                <a:cs typeface="Arial"/>
              </a:rPr>
              <a:t>and</a:t>
            </a:r>
            <a:r>
              <a:rPr dirty="0" sz="1750" spc="-80">
                <a:solidFill>
                  <a:srgbClr val="504B48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504B48"/>
                </a:solidFill>
                <a:latin typeface="Arial"/>
                <a:cs typeface="Arial"/>
              </a:rPr>
              <a:t>inventory</a:t>
            </a:r>
            <a:r>
              <a:rPr dirty="0" sz="1750" spc="-85">
                <a:solidFill>
                  <a:srgbClr val="504B48"/>
                </a:solidFill>
                <a:latin typeface="Arial"/>
                <a:cs typeface="Arial"/>
              </a:rPr>
              <a:t> </a:t>
            </a:r>
            <a:r>
              <a:rPr dirty="0" sz="1750" spc="-10">
                <a:solidFill>
                  <a:srgbClr val="504B48"/>
                </a:solidFill>
                <a:latin typeface="Arial"/>
                <a:cs typeface="Arial"/>
              </a:rPr>
              <a:t>control</a:t>
            </a:r>
            <a:endParaRPr sz="1750">
              <a:latin typeface="Arial"/>
              <a:cs typeface="Arial"/>
            </a:endParaRPr>
          </a:p>
        </p:txBody>
      </p:sp>
      <p:pic>
        <p:nvPicPr>
          <p:cNvPr id="8" name="object 8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32654" y="2903931"/>
            <a:ext cx="4564976" cy="4564976"/>
          </a:xfrm>
          <a:prstGeom prst="rect">
            <a:avLst/>
          </a:prstGeom>
        </p:spPr>
      </p:pic>
      <p:sp>
        <p:nvSpPr>
          <p:cNvPr id="9" name="object 9" descr=""/>
          <p:cNvSpPr txBox="1"/>
          <p:nvPr/>
        </p:nvSpPr>
        <p:spPr>
          <a:xfrm>
            <a:off x="790556" y="6208636"/>
            <a:ext cx="4028440" cy="86550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r" marR="5080">
              <a:lnSpc>
                <a:spcPct val="100000"/>
              </a:lnSpc>
              <a:spcBef>
                <a:spcPts val="100"/>
              </a:spcBef>
            </a:pPr>
            <a:r>
              <a:rPr dirty="0" sz="2200" spc="-10">
                <a:solidFill>
                  <a:srgbClr val="504B48"/>
                </a:solidFill>
                <a:latin typeface="Arial"/>
                <a:cs typeface="Arial"/>
              </a:rPr>
              <a:t>Billing</a:t>
            </a:r>
            <a:endParaRPr sz="2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870"/>
              </a:spcBef>
            </a:pPr>
            <a:r>
              <a:rPr dirty="0" sz="1750">
                <a:solidFill>
                  <a:srgbClr val="504B48"/>
                </a:solidFill>
                <a:latin typeface="Arial"/>
                <a:cs typeface="Arial"/>
              </a:rPr>
              <a:t>Invoice</a:t>
            </a:r>
            <a:r>
              <a:rPr dirty="0" sz="1750" spc="-60">
                <a:solidFill>
                  <a:srgbClr val="504B48"/>
                </a:solidFill>
                <a:latin typeface="Arial"/>
                <a:cs typeface="Arial"/>
              </a:rPr>
              <a:t> </a:t>
            </a:r>
            <a:r>
              <a:rPr dirty="0" sz="1750" spc="-10">
                <a:solidFill>
                  <a:srgbClr val="504B48"/>
                </a:solidFill>
                <a:latin typeface="Arial"/>
                <a:cs typeface="Arial"/>
              </a:rPr>
              <a:t>generation</a:t>
            </a:r>
            <a:r>
              <a:rPr dirty="0" sz="1750" spc="-55">
                <a:solidFill>
                  <a:srgbClr val="504B48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504B48"/>
                </a:solidFill>
                <a:latin typeface="Arial"/>
                <a:cs typeface="Arial"/>
              </a:rPr>
              <a:t>and</a:t>
            </a:r>
            <a:r>
              <a:rPr dirty="0" sz="1750" spc="-55">
                <a:solidFill>
                  <a:srgbClr val="504B48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504B48"/>
                </a:solidFill>
                <a:latin typeface="Arial"/>
                <a:cs typeface="Arial"/>
              </a:rPr>
              <a:t>secure</a:t>
            </a:r>
            <a:r>
              <a:rPr dirty="0" sz="1750" spc="-55">
                <a:solidFill>
                  <a:srgbClr val="504B48"/>
                </a:solidFill>
                <a:latin typeface="Arial"/>
                <a:cs typeface="Arial"/>
              </a:rPr>
              <a:t> </a:t>
            </a:r>
            <a:r>
              <a:rPr dirty="0" sz="1750" spc="-10">
                <a:solidFill>
                  <a:srgbClr val="504B48"/>
                </a:solidFill>
                <a:latin typeface="Arial"/>
                <a:cs typeface="Arial"/>
              </a:rPr>
              <a:t>payments</a:t>
            </a:r>
            <a:endParaRPr sz="1750">
              <a:latin typeface="Arial"/>
              <a:cs typeface="Arial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1231353" y="4573549"/>
            <a:ext cx="3361054" cy="12274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785495">
              <a:lnSpc>
                <a:spcPct val="100000"/>
              </a:lnSpc>
              <a:spcBef>
                <a:spcPts val="100"/>
              </a:spcBef>
            </a:pPr>
            <a:r>
              <a:rPr dirty="0" sz="2200">
                <a:solidFill>
                  <a:srgbClr val="504B48"/>
                </a:solidFill>
                <a:latin typeface="Arial"/>
                <a:cs typeface="Arial"/>
              </a:rPr>
              <a:t>Emergency</a:t>
            </a:r>
            <a:r>
              <a:rPr dirty="0" sz="2200" spc="-100">
                <a:solidFill>
                  <a:srgbClr val="504B48"/>
                </a:solidFill>
                <a:latin typeface="Arial"/>
                <a:cs typeface="Arial"/>
              </a:rPr>
              <a:t> </a:t>
            </a:r>
            <a:r>
              <a:rPr dirty="0" sz="2200" spc="-10">
                <a:solidFill>
                  <a:srgbClr val="504B48"/>
                </a:solidFill>
                <a:latin typeface="Arial"/>
                <a:cs typeface="Arial"/>
              </a:rPr>
              <a:t>Services</a:t>
            </a:r>
            <a:endParaRPr sz="2200">
              <a:latin typeface="Arial"/>
              <a:cs typeface="Arial"/>
            </a:endParaRPr>
          </a:p>
          <a:p>
            <a:pPr algn="r" marR="6350">
              <a:lnSpc>
                <a:spcPct val="100000"/>
              </a:lnSpc>
              <a:spcBef>
                <a:spcPts val="1870"/>
              </a:spcBef>
            </a:pPr>
            <a:r>
              <a:rPr dirty="0" sz="1750">
                <a:solidFill>
                  <a:srgbClr val="504B48"/>
                </a:solidFill>
                <a:latin typeface="Arial"/>
                <a:cs typeface="Arial"/>
              </a:rPr>
              <a:t>Ambulance</a:t>
            </a:r>
            <a:r>
              <a:rPr dirty="0" sz="1750" spc="-65">
                <a:solidFill>
                  <a:srgbClr val="504B48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504B48"/>
                </a:solidFill>
                <a:latin typeface="Arial"/>
                <a:cs typeface="Arial"/>
              </a:rPr>
              <a:t>booking</a:t>
            </a:r>
            <a:r>
              <a:rPr dirty="0" sz="1750" spc="-60">
                <a:solidFill>
                  <a:srgbClr val="504B48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504B48"/>
                </a:solidFill>
                <a:latin typeface="Arial"/>
                <a:cs typeface="Arial"/>
              </a:rPr>
              <a:t>with</a:t>
            </a:r>
            <a:r>
              <a:rPr dirty="0" sz="1750" spc="-60">
                <a:solidFill>
                  <a:srgbClr val="504B48"/>
                </a:solidFill>
                <a:latin typeface="Arial"/>
                <a:cs typeface="Arial"/>
              </a:rPr>
              <a:t> </a:t>
            </a:r>
            <a:r>
              <a:rPr dirty="0" sz="1750" spc="-20">
                <a:solidFill>
                  <a:srgbClr val="504B48"/>
                </a:solidFill>
                <a:latin typeface="Arial"/>
                <a:cs typeface="Arial"/>
              </a:rPr>
              <a:t>real-time</a:t>
            </a:r>
            <a:endParaRPr sz="1750">
              <a:latin typeface="Arial"/>
              <a:cs typeface="Arial"/>
            </a:endParaRPr>
          </a:p>
          <a:p>
            <a:pPr algn="r" marR="5080">
              <a:lnSpc>
                <a:spcPct val="100000"/>
              </a:lnSpc>
              <a:spcBef>
                <a:spcPts val="750"/>
              </a:spcBef>
            </a:pPr>
            <a:r>
              <a:rPr dirty="0" sz="1750" spc="-10">
                <a:solidFill>
                  <a:srgbClr val="504B48"/>
                </a:solidFill>
                <a:latin typeface="Arial"/>
                <a:cs typeface="Arial"/>
              </a:rPr>
              <a:t>tracking</a:t>
            </a:r>
            <a:endParaRPr sz="17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28557" y="429939"/>
            <a:ext cx="2967355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b="0">
                <a:solidFill>
                  <a:srgbClr val="1F1B17"/>
                </a:solidFill>
                <a:latin typeface="Arial"/>
                <a:cs typeface="Arial"/>
              </a:rPr>
              <a:t>Existing</a:t>
            </a:r>
            <a:r>
              <a:rPr dirty="0" sz="3000" spc="-25" b="0">
                <a:solidFill>
                  <a:srgbClr val="1F1B17"/>
                </a:solidFill>
                <a:latin typeface="Arial"/>
                <a:cs typeface="Arial"/>
              </a:rPr>
              <a:t> </a:t>
            </a:r>
            <a:r>
              <a:rPr dirty="0" sz="3000" spc="-10" b="0">
                <a:solidFill>
                  <a:srgbClr val="1F1B17"/>
                </a:solidFill>
                <a:latin typeface="Arial"/>
                <a:cs typeface="Arial"/>
              </a:rPr>
              <a:t>Features</a:t>
            </a:r>
            <a:endParaRPr sz="3000">
              <a:latin typeface="Arial"/>
              <a:cs typeface="Arial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528557" y="1260146"/>
            <a:ext cx="1061974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504B48"/>
                </a:solidFill>
                <a:latin typeface="Arial"/>
                <a:cs typeface="Arial"/>
              </a:rPr>
              <a:t>MediSync's</a:t>
            </a:r>
            <a:r>
              <a:rPr dirty="0" sz="1200" spc="-25">
                <a:solidFill>
                  <a:srgbClr val="504B48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504B48"/>
                </a:solidFill>
                <a:latin typeface="Arial"/>
                <a:cs typeface="Arial"/>
              </a:rPr>
              <a:t>current</a:t>
            </a:r>
            <a:r>
              <a:rPr dirty="0" sz="1200" spc="-25">
                <a:solidFill>
                  <a:srgbClr val="504B48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504B48"/>
                </a:solidFill>
                <a:latin typeface="Arial"/>
                <a:cs typeface="Arial"/>
              </a:rPr>
              <a:t>robust</a:t>
            </a:r>
            <a:r>
              <a:rPr dirty="0" sz="1200" spc="-25">
                <a:solidFill>
                  <a:srgbClr val="504B48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504B48"/>
                </a:solidFill>
                <a:latin typeface="Arial"/>
                <a:cs typeface="Arial"/>
              </a:rPr>
              <a:t>feature</a:t>
            </a:r>
            <a:r>
              <a:rPr dirty="0" sz="1200" spc="-20">
                <a:solidFill>
                  <a:srgbClr val="504B48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504B48"/>
                </a:solidFill>
                <a:latin typeface="Arial"/>
                <a:cs typeface="Arial"/>
              </a:rPr>
              <a:t>set</a:t>
            </a:r>
            <a:r>
              <a:rPr dirty="0" sz="1200" spc="-25">
                <a:solidFill>
                  <a:srgbClr val="504B48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504B48"/>
                </a:solidFill>
                <a:latin typeface="Arial"/>
                <a:cs typeface="Arial"/>
              </a:rPr>
              <a:t>ensures</a:t>
            </a:r>
            <a:r>
              <a:rPr dirty="0" sz="1200" spc="-25">
                <a:solidFill>
                  <a:srgbClr val="504B48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504B48"/>
                </a:solidFill>
                <a:latin typeface="Arial"/>
                <a:cs typeface="Arial"/>
              </a:rPr>
              <a:t>comprehensive</a:t>
            </a:r>
            <a:r>
              <a:rPr dirty="0" sz="1200" spc="-20">
                <a:solidFill>
                  <a:srgbClr val="504B48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504B48"/>
                </a:solidFill>
                <a:latin typeface="Arial"/>
                <a:cs typeface="Arial"/>
              </a:rPr>
              <a:t>hospital</a:t>
            </a:r>
            <a:r>
              <a:rPr dirty="0" sz="1200" spc="-25">
                <a:solidFill>
                  <a:srgbClr val="504B48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504B48"/>
                </a:solidFill>
                <a:latin typeface="Arial"/>
                <a:cs typeface="Arial"/>
              </a:rPr>
              <a:t>management,</a:t>
            </a:r>
            <a:r>
              <a:rPr dirty="0" sz="1200" spc="-25">
                <a:solidFill>
                  <a:srgbClr val="504B48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504B48"/>
                </a:solidFill>
                <a:latin typeface="Arial"/>
                <a:cs typeface="Arial"/>
              </a:rPr>
              <a:t>covering</a:t>
            </a:r>
            <a:r>
              <a:rPr dirty="0" sz="1200" spc="-25">
                <a:solidFill>
                  <a:srgbClr val="504B48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504B48"/>
                </a:solidFill>
                <a:latin typeface="Arial"/>
                <a:cs typeface="Arial"/>
              </a:rPr>
              <a:t>essential</a:t>
            </a:r>
            <a:r>
              <a:rPr dirty="0" sz="1200" spc="-20">
                <a:solidFill>
                  <a:srgbClr val="504B48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504B48"/>
                </a:solidFill>
                <a:latin typeface="Arial"/>
                <a:cs typeface="Arial"/>
              </a:rPr>
              <a:t>operations</a:t>
            </a:r>
            <a:r>
              <a:rPr dirty="0" sz="1200" spc="-25">
                <a:solidFill>
                  <a:srgbClr val="504B48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504B48"/>
                </a:solidFill>
                <a:latin typeface="Arial"/>
                <a:cs typeface="Arial"/>
              </a:rPr>
              <a:t>from</a:t>
            </a:r>
            <a:r>
              <a:rPr dirty="0" sz="1200" spc="-25">
                <a:solidFill>
                  <a:srgbClr val="504B48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504B48"/>
                </a:solidFill>
                <a:latin typeface="Arial"/>
                <a:cs typeface="Arial"/>
              </a:rPr>
              <a:t>patient</a:t>
            </a:r>
            <a:r>
              <a:rPr dirty="0" sz="1200" spc="-20">
                <a:solidFill>
                  <a:srgbClr val="504B48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504B48"/>
                </a:solidFill>
                <a:latin typeface="Arial"/>
                <a:cs typeface="Arial"/>
              </a:rPr>
              <a:t>care</a:t>
            </a:r>
            <a:r>
              <a:rPr dirty="0" sz="1200" spc="-25">
                <a:solidFill>
                  <a:srgbClr val="504B48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504B48"/>
                </a:solidFill>
                <a:latin typeface="Arial"/>
                <a:cs typeface="Arial"/>
              </a:rPr>
              <a:t>to</a:t>
            </a:r>
            <a:r>
              <a:rPr dirty="0" sz="1200" spc="-25">
                <a:solidFill>
                  <a:srgbClr val="504B48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504B48"/>
                </a:solidFill>
                <a:latin typeface="Arial"/>
                <a:cs typeface="Arial"/>
              </a:rPr>
              <a:t>emergency</a:t>
            </a:r>
            <a:r>
              <a:rPr dirty="0" sz="1200" spc="-20">
                <a:solidFill>
                  <a:srgbClr val="504B48"/>
                </a:solidFill>
                <a:latin typeface="Arial"/>
                <a:cs typeface="Arial"/>
              </a:rPr>
              <a:t> </a:t>
            </a:r>
            <a:r>
              <a:rPr dirty="0" sz="1200" spc="-10">
                <a:solidFill>
                  <a:srgbClr val="504B48"/>
                </a:solidFill>
                <a:latin typeface="Arial"/>
                <a:cs typeface="Arial"/>
              </a:rPr>
              <a:t>response.</a:t>
            </a:r>
            <a:endParaRPr sz="1200">
              <a:latin typeface="Arial"/>
              <a:cs typeface="Arial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69630" y="1639011"/>
            <a:ext cx="1930234" cy="1930234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718924" y="3758463"/>
            <a:ext cx="4029075" cy="8305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1500">
                <a:solidFill>
                  <a:srgbClr val="504B48"/>
                </a:solidFill>
                <a:latin typeface="Arial"/>
                <a:cs typeface="Arial"/>
              </a:rPr>
              <a:t>Patient</a:t>
            </a:r>
            <a:r>
              <a:rPr dirty="0" sz="1500" spc="-35">
                <a:solidFill>
                  <a:srgbClr val="504B48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504B48"/>
                </a:solidFill>
                <a:latin typeface="Arial"/>
                <a:cs typeface="Arial"/>
              </a:rPr>
              <a:t>&amp;</a:t>
            </a:r>
            <a:r>
              <a:rPr dirty="0" sz="1500" spc="-35">
                <a:solidFill>
                  <a:srgbClr val="504B48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504B48"/>
                </a:solidFill>
                <a:latin typeface="Arial"/>
                <a:cs typeface="Arial"/>
              </a:rPr>
              <a:t>Doctor</a:t>
            </a:r>
            <a:r>
              <a:rPr dirty="0" sz="1500" spc="-35">
                <a:solidFill>
                  <a:srgbClr val="504B48"/>
                </a:solidFill>
                <a:latin typeface="Arial"/>
                <a:cs typeface="Arial"/>
              </a:rPr>
              <a:t> </a:t>
            </a:r>
            <a:r>
              <a:rPr dirty="0" sz="1500" spc="-10">
                <a:solidFill>
                  <a:srgbClr val="504B48"/>
                </a:solidFill>
                <a:latin typeface="Arial"/>
                <a:cs typeface="Arial"/>
              </a:rPr>
              <a:t>Management</a:t>
            </a:r>
            <a:endParaRPr sz="1500">
              <a:latin typeface="Arial"/>
              <a:cs typeface="Arial"/>
            </a:endParaRPr>
          </a:p>
          <a:p>
            <a:pPr algn="ctr" marL="12700" marR="5080">
              <a:lnSpc>
                <a:spcPct val="131900"/>
              </a:lnSpc>
              <a:spcBef>
                <a:spcPts val="740"/>
              </a:spcBef>
            </a:pPr>
            <a:r>
              <a:rPr dirty="0" sz="1200">
                <a:solidFill>
                  <a:srgbClr val="504B48"/>
                </a:solidFill>
                <a:latin typeface="Arial"/>
                <a:cs typeface="Arial"/>
              </a:rPr>
              <a:t>Comprehensive</a:t>
            </a:r>
            <a:r>
              <a:rPr dirty="0" sz="1200" spc="-35">
                <a:solidFill>
                  <a:srgbClr val="504B48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504B48"/>
                </a:solidFill>
                <a:latin typeface="Arial"/>
                <a:cs typeface="Arial"/>
              </a:rPr>
              <a:t>patient</a:t>
            </a:r>
            <a:r>
              <a:rPr dirty="0" sz="1200" spc="-35">
                <a:solidFill>
                  <a:srgbClr val="504B48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504B48"/>
                </a:solidFill>
                <a:latin typeface="Arial"/>
                <a:cs typeface="Arial"/>
              </a:rPr>
              <a:t>profiles,</a:t>
            </a:r>
            <a:r>
              <a:rPr dirty="0" sz="1200" spc="-35">
                <a:solidFill>
                  <a:srgbClr val="504B48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504B48"/>
                </a:solidFill>
                <a:latin typeface="Arial"/>
                <a:cs typeface="Arial"/>
              </a:rPr>
              <a:t>medical</a:t>
            </a:r>
            <a:r>
              <a:rPr dirty="0" sz="1200" spc="-35">
                <a:solidFill>
                  <a:srgbClr val="504B48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504B48"/>
                </a:solidFill>
                <a:latin typeface="Arial"/>
                <a:cs typeface="Arial"/>
              </a:rPr>
              <a:t>history,</a:t>
            </a:r>
            <a:r>
              <a:rPr dirty="0" sz="1200" spc="-35">
                <a:solidFill>
                  <a:srgbClr val="504B48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504B48"/>
                </a:solidFill>
                <a:latin typeface="Arial"/>
                <a:cs typeface="Arial"/>
              </a:rPr>
              <a:t>and</a:t>
            </a:r>
            <a:r>
              <a:rPr dirty="0" sz="1200" spc="-30">
                <a:solidFill>
                  <a:srgbClr val="504B48"/>
                </a:solidFill>
                <a:latin typeface="Arial"/>
                <a:cs typeface="Arial"/>
              </a:rPr>
              <a:t> </a:t>
            </a:r>
            <a:r>
              <a:rPr dirty="0" sz="1200" spc="-10">
                <a:solidFill>
                  <a:srgbClr val="504B48"/>
                </a:solidFill>
                <a:latin typeface="Arial"/>
                <a:cs typeface="Arial"/>
              </a:rPr>
              <a:t>doctor </a:t>
            </a:r>
            <a:r>
              <a:rPr dirty="0" sz="1200">
                <a:solidFill>
                  <a:srgbClr val="504B48"/>
                </a:solidFill>
                <a:latin typeface="Arial"/>
                <a:cs typeface="Arial"/>
              </a:rPr>
              <a:t>credential</a:t>
            </a:r>
            <a:r>
              <a:rPr dirty="0" sz="1200" spc="-45">
                <a:solidFill>
                  <a:srgbClr val="504B48"/>
                </a:solidFill>
                <a:latin typeface="Arial"/>
                <a:cs typeface="Arial"/>
              </a:rPr>
              <a:t> </a:t>
            </a:r>
            <a:r>
              <a:rPr dirty="0" sz="1200" spc="-10">
                <a:solidFill>
                  <a:srgbClr val="504B48"/>
                </a:solidFill>
                <a:latin typeface="Arial"/>
                <a:cs typeface="Arial"/>
              </a:rPr>
              <a:t>tracking.</a:t>
            </a:r>
            <a:endParaRPr sz="1200">
              <a:latin typeface="Arial"/>
              <a:cs typeface="Arial"/>
            </a:endParaRPr>
          </a:p>
        </p:txBody>
      </p:sp>
      <p:pic>
        <p:nvPicPr>
          <p:cNvPr id="6" name="object 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349962" y="1639011"/>
            <a:ext cx="1930234" cy="1930234"/>
          </a:xfrm>
          <a:prstGeom prst="rect">
            <a:avLst/>
          </a:prstGeom>
        </p:spPr>
      </p:pic>
      <p:sp>
        <p:nvSpPr>
          <p:cNvPr id="7" name="object 7" descr=""/>
          <p:cNvSpPr txBox="1"/>
          <p:nvPr/>
        </p:nvSpPr>
        <p:spPr>
          <a:xfrm>
            <a:off x="5193405" y="3758463"/>
            <a:ext cx="4242435" cy="8305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1500" spc="-10">
                <a:solidFill>
                  <a:srgbClr val="504B48"/>
                </a:solidFill>
                <a:latin typeface="Arial"/>
                <a:cs typeface="Arial"/>
              </a:rPr>
              <a:t>Appointments</a:t>
            </a:r>
            <a:r>
              <a:rPr dirty="0" sz="1500">
                <a:solidFill>
                  <a:srgbClr val="504B48"/>
                </a:solidFill>
                <a:latin typeface="Arial"/>
                <a:cs typeface="Arial"/>
              </a:rPr>
              <a:t> &amp;</a:t>
            </a:r>
            <a:r>
              <a:rPr dirty="0" sz="1500" spc="5">
                <a:solidFill>
                  <a:srgbClr val="504B48"/>
                </a:solidFill>
                <a:latin typeface="Arial"/>
                <a:cs typeface="Arial"/>
              </a:rPr>
              <a:t> </a:t>
            </a:r>
            <a:r>
              <a:rPr dirty="0" sz="1500" spc="-10">
                <a:solidFill>
                  <a:srgbClr val="504B48"/>
                </a:solidFill>
                <a:latin typeface="Arial"/>
                <a:cs typeface="Arial"/>
              </a:rPr>
              <a:t>Consultations</a:t>
            </a:r>
            <a:endParaRPr sz="1500">
              <a:latin typeface="Arial"/>
              <a:cs typeface="Arial"/>
            </a:endParaRPr>
          </a:p>
          <a:p>
            <a:pPr algn="ctr" marL="12700" marR="5080">
              <a:lnSpc>
                <a:spcPct val="131900"/>
              </a:lnSpc>
              <a:spcBef>
                <a:spcPts val="740"/>
              </a:spcBef>
            </a:pPr>
            <a:r>
              <a:rPr dirty="0" sz="1200">
                <a:solidFill>
                  <a:srgbClr val="504B48"/>
                </a:solidFill>
                <a:latin typeface="Arial"/>
                <a:cs typeface="Arial"/>
              </a:rPr>
              <a:t>Intelligent</a:t>
            </a:r>
            <a:r>
              <a:rPr dirty="0" sz="1200" spc="-20">
                <a:solidFill>
                  <a:srgbClr val="504B48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504B48"/>
                </a:solidFill>
                <a:latin typeface="Arial"/>
                <a:cs typeface="Arial"/>
              </a:rPr>
              <a:t>scheduling</a:t>
            </a:r>
            <a:r>
              <a:rPr dirty="0" sz="1200" spc="-15">
                <a:solidFill>
                  <a:srgbClr val="504B48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504B48"/>
                </a:solidFill>
                <a:latin typeface="Arial"/>
                <a:cs typeface="Arial"/>
              </a:rPr>
              <a:t>system</a:t>
            </a:r>
            <a:r>
              <a:rPr dirty="0" sz="1200" spc="-15">
                <a:solidFill>
                  <a:srgbClr val="504B48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504B48"/>
                </a:solidFill>
                <a:latin typeface="Arial"/>
                <a:cs typeface="Arial"/>
              </a:rPr>
              <a:t>with</a:t>
            </a:r>
            <a:r>
              <a:rPr dirty="0" sz="1200" spc="-15">
                <a:solidFill>
                  <a:srgbClr val="504B48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504B48"/>
                </a:solidFill>
                <a:latin typeface="Arial"/>
                <a:cs typeface="Arial"/>
              </a:rPr>
              <a:t>reminders</a:t>
            </a:r>
            <a:r>
              <a:rPr dirty="0" sz="1200" spc="-15">
                <a:solidFill>
                  <a:srgbClr val="504B48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504B48"/>
                </a:solidFill>
                <a:latin typeface="Arial"/>
                <a:cs typeface="Arial"/>
              </a:rPr>
              <a:t>for</a:t>
            </a:r>
            <a:r>
              <a:rPr dirty="0" sz="1200" spc="-15">
                <a:solidFill>
                  <a:srgbClr val="504B48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504B48"/>
                </a:solidFill>
                <a:latin typeface="Arial"/>
                <a:cs typeface="Arial"/>
              </a:rPr>
              <a:t>both</a:t>
            </a:r>
            <a:r>
              <a:rPr dirty="0" sz="1200" spc="-15">
                <a:solidFill>
                  <a:srgbClr val="504B48"/>
                </a:solidFill>
                <a:latin typeface="Arial"/>
                <a:cs typeface="Arial"/>
              </a:rPr>
              <a:t> </a:t>
            </a:r>
            <a:r>
              <a:rPr dirty="0" sz="1200" spc="-10">
                <a:solidFill>
                  <a:srgbClr val="504B48"/>
                </a:solidFill>
                <a:latin typeface="Arial"/>
                <a:cs typeface="Arial"/>
              </a:rPr>
              <a:t>in-person </a:t>
            </a:r>
            <a:r>
              <a:rPr dirty="0" sz="1200">
                <a:solidFill>
                  <a:srgbClr val="504B48"/>
                </a:solidFill>
                <a:latin typeface="Arial"/>
                <a:cs typeface="Arial"/>
              </a:rPr>
              <a:t>and</a:t>
            </a:r>
            <a:r>
              <a:rPr dirty="0" sz="1200" spc="-20">
                <a:solidFill>
                  <a:srgbClr val="504B48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504B48"/>
                </a:solidFill>
                <a:latin typeface="Arial"/>
                <a:cs typeface="Arial"/>
              </a:rPr>
              <a:t>virtual</a:t>
            </a:r>
            <a:r>
              <a:rPr dirty="0" sz="1200" spc="-20">
                <a:solidFill>
                  <a:srgbClr val="504B48"/>
                </a:solidFill>
                <a:latin typeface="Arial"/>
                <a:cs typeface="Arial"/>
              </a:rPr>
              <a:t> </a:t>
            </a:r>
            <a:r>
              <a:rPr dirty="0" sz="1200" spc="-10">
                <a:solidFill>
                  <a:srgbClr val="504B48"/>
                </a:solidFill>
                <a:latin typeface="Arial"/>
                <a:cs typeface="Arial"/>
              </a:rPr>
              <a:t>consultations.</a:t>
            </a:r>
            <a:endParaRPr sz="1200">
              <a:latin typeface="Arial"/>
              <a:cs typeface="Arial"/>
            </a:endParaRPr>
          </a:p>
        </p:txBody>
      </p:sp>
      <p:pic>
        <p:nvPicPr>
          <p:cNvPr id="8" name="object 8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930293" y="1639011"/>
            <a:ext cx="1930234" cy="1930234"/>
          </a:xfrm>
          <a:prstGeom prst="rect">
            <a:avLst/>
          </a:prstGeom>
        </p:spPr>
      </p:pic>
      <p:sp>
        <p:nvSpPr>
          <p:cNvPr id="9" name="object 9" descr=""/>
          <p:cNvSpPr txBox="1"/>
          <p:nvPr/>
        </p:nvSpPr>
        <p:spPr>
          <a:xfrm>
            <a:off x="9718558" y="3758463"/>
            <a:ext cx="4351655" cy="8305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905">
              <a:lnSpc>
                <a:spcPct val="100000"/>
              </a:lnSpc>
              <a:spcBef>
                <a:spcPts val="100"/>
              </a:spcBef>
            </a:pPr>
            <a:r>
              <a:rPr dirty="0" sz="1500">
                <a:solidFill>
                  <a:srgbClr val="504B48"/>
                </a:solidFill>
                <a:latin typeface="Arial"/>
                <a:cs typeface="Arial"/>
              </a:rPr>
              <a:t>Pharmacy</a:t>
            </a:r>
            <a:r>
              <a:rPr dirty="0" sz="1500" spc="-30">
                <a:solidFill>
                  <a:srgbClr val="504B48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504B48"/>
                </a:solidFill>
                <a:latin typeface="Arial"/>
                <a:cs typeface="Arial"/>
              </a:rPr>
              <a:t>&amp;</a:t>
            </a:r>
            <a:r>
              <a:rPr dirty="0" sz="1500" spc="-30">
                <a:solidFill>
                  <a:srgbClr val="504B48"/>
                </a:solidFill>
                <a:latin typeface="Arial"/>
                <a:cs typeface="Arial"/>
              </a:rPr>
              <a:t> </a:t>
            </a:r>
            <a:r>
              <a:rPr dirty="0" sz="1500" spc="-10">
                <a:solidFill>
                  <a:srgbClr val="504B48"/>
                </a:solidFill>
                <a:latin typeface="Arial"/>
                <a:cs typeface="Arial"/>
              </a:rPr>
              <a:t>MedScan</a:t>
            </a:r>
            <a:endParaRPr sz="1500">
              <a:latin typeface="Arial"/>
              <a:cs typeface="Arial"/>
            </a:endParaRPr>
          </a:p>
          <a:p>
            <a:pPr algn="ctr" marL="12700" marR="5080">
              <a:lnSpc>
                <a:spcPct val="131900"/>
              </a:lnSpc>
              <a:spcBef>
                <a:spcPts val="740"/>
              </a:spcBef>
            </a:pPr>
            <a:r>
              <a:rPr dirty="0" sz="1200">
                <a:solidFill>
                  <a:srgbClr val="504B48"/>
                </a:solidFill>
                <a:latin typeface="Arial"/>
                <a:cs typeface="Arial"/>
              </a:rPr>
              <a:t>Efficient</a:t>
            </a:r>
            <a:r>
              <a:rPr dirty="0" sz="1200" spc="-30">
                <a:solidFill>
                  <a:srgbClr val="504B48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504B48"/>
                </a:solidFill>
                <a:latin typeface="Arial"/>
                <a:cs typeface="Arial"/>
              </a:rPr>
              <a:t>medicine</a:t>
            </a:r>
            <a:r>
              <a:rPr dirty="0" sz="1200" spc="-20">
                <a:solidFill>
                  <a:srgbClr val="504B48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504B48"/>
                </a:solidFill>
                <a:latin typeface="Arial"/>
                <a:cs typeface="Arial"/>
              </a:rPr>
              <a:t>booking,</a:t>
            </a:r>
            <a:r>
              <a:rPr dirty="0" sz="1200" spc="-20">
                <a:solidFill>
                  <a:srgbClr val="504B48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504B48"/>
                </a:solidFill>
                <a:latin typeface="Arial"/>
                <a:cs typeface="Arial"/>
              </a:rPr>
              <a:t>inventory</a:t>
            </a:r>
            <a:r>
              <a:rPr dirty="0" sz="1200" spc="-20">
                <a:solidFill>
                  <a:srgbClr val="504B48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504B48"/>
                </a:solidFill>
                <a:latin typeface="Arial"/>
                <a:cs typeface="Arial"/>
              </a:rPr>
              <a:t>control,</a:t>
            </a:r>
            <a:r>
              <a:rPr dirty="0" sz="1200" spc="-20">
                <a:solidFill>
                  <a:srgbClr val="504B48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504B48"/>
                </a:solidFill>
                <a:latin typeface="Arial"/>
                <a:cs typeface="Arial"/>
              </a:rPr>
              <a:t>and</a:t>
            </a:r>
            <a:r>
              <a:rPr dirty="0" sz="1200" spc="-15">
                <a:solidFill>
                  <a:srgbClr val="504B48"/>
                </a:solidFill>
                <a:latin typeface="Arial"/>
                <a:cs typeface="Arial"/>
              </a:rPr>
              <a:t> </a:t>
            </a:r>
            <a:r>
              <a:rPr dirty="0" sz="1200" spc="-10">
                <a:solidFill>
                  <a:srgbClr val="504B48"/>
                </a:solidFill>
                <a:latin typeface="Arial"/>
                <a:cs typeface="Arial"/>
              </a:rPr>
              <a:t>camera-based </a:t>
            </a:r>
            <a:r>
              <a:rPr dirty="0" sz="1200">
                <a:solidFill>
                  <a:srgbClr val="504B48"/>
                </a:solidFill>
                <a:latin typeface="Arial"/>
                <a:cs typeface="Arial"/>
              </a:rPr>
              <a:t>medicine</a:t>
            </a:r>
            <a:r>
              <a:rPr dirty="0" sz="1200" spc="-45">
                <a:solidFill>
                  <a:srgbClr val="504B48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504B48"/>
                </a:solidFill>
                <a:latin typeface="Arial"/>
                <a:cs typeface="Arial"/>
              </a:rPr>
              <a:t>information</a:t>
            </a:r>
            <a:r>
              <a:rPr dirty="0" sz="1200" spc="-40">
                <a:solidFill>
                  <a:srgbClr val="504B48"/>
                </a:solidFill>
                <a:latin typeface="Arial"/>
                <a:cs typeface="Arial"/>
              </a:rPr>
              <a:t> </a:t>
            </a:r>
            <a:r>
              <a:rPr dirty="0" sz="1200" spc="-10">
                <a:solidFill>
                  <a:srgbClr val="504B48"/>
                </a:solidFill>
                <a:latin typeface="Arial"/>
                <a:cs typeface="Arial"/>
              </a:rPr>
              <a:t>scanner.</a:t>
            </a:r>
            <a:endParaRPr sz="1200">
              <a:latin typeface="Arial"/>
              <a:cs typeface="Arial"/>
            </a:endParaRPr>
          </a:p>
        </p:txBody>
      </p:sp>
      <p:pic>
        <p:nvPicPr>
          <p:cNvPr id="10" name="object 10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769630" y="5241125"/>
            <a:ext cx="1930234" cy="1930234"/>
          </a:xfrm>
          <a:prstGeom prst="rect">
            <a:avLst/>
          </a:prstGeom>
        </p:spPr>
      </p:pic>
      <p:sp>
        <p:nvSpPr>
          <p:cNvPr id="11" name="object 11" descr=""/>
          <p:cNvSpPr txBox="1"/>
          <p:nvPr/>
        </p:nvSpPr>
        <p:spPr>
          <a:xfrm>
            <a:off x="570467" y="7360589"/>
            <a:ext cx="4325620" cy="8305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2540">
              <a:lnSpc>
                <a:spcPct val="100000"/>
              </a:lnSpc>
              <a:spcBef>
                <a:spcPts val="100"/>
              </a:spcBef>
            </a:pPr>
            <a:r>
              <a:rPr dirty="0" sz="1500">
                <a:solidFill>
                  <a:srgbClr val="504B48"/>
                </a:solidFill>
                <a:latin typeface="Arial"/>
                <a:cs typeface="Arial"/>
              </a:rPr>
              <a:t>Billing</a:t>
            </a:r>
            <a:r>
              <a:rPr dirty="0" sz="1500" spc="-30">
                <a:solidFill>
                  <a:srgbClr val="504B48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504B48"/>
                </a:solidFill>
                <a:latin typeface="Arial"/>
                <a:cs typeface="Arial"/>
              </a:rPr>
              <a:t>&amp;</a:t>
            </a:r>
            <a:r>
              <a:rPr dirty="0" sz="1500" spc="-30">
                <a:solidFill>
                  <a:srgbClr val="504B48"/>
                </a:solidFill>
                <a:latin typeface="Arial"/>
                <a:cs typeface="Arial"/>
              </a:rPr>
              <a:t> </a:t>
            </a:r>
            <a:r>
              <a:rPr dirty="0" sz="1500" spc="-10">
                <a:solidFill>
                  <a:srgbClr val="504B48"/>
                </a:solidFill>
                <a:latin typeface="Arial"/>
                <a:cs typeface="Arial"/>
              </a:rPr>
              <a:t>Reports</a:t>
            </a:r>
            <a:endParaRPr sz="1500">
              <a:latin typeface="Arial"/>
              <a:cs typeface="Arial"/>
            </a:endParaRPr>
          </a:p>
          <a:p>
            <a:pPr algn="ctr" marL="12700" marR="5080">
              <a:lnSpc>
                <a:spcPct val="131900"/>
              </a:lnSpc>
              <a:spcBef>
                <a:spcPts val="740"/>
              </a:spcBef>
            </a:pPr>
            <a:r>
              <a:rPr dirty="0" sz="1200">
                <a:solidFill>
                  <a:srgbClr val="504B48"/>
                </a:solidFill>
                <a:latin typeface="Arial"/>
                <a:cs typeface="Arial"/>
              </a:rPr>
              <a:t>Automated</a:t>
            </a:r>
            <a:r>
              <a:rPr dirty="0" sz="1200" spc="-40">
                <a:solidFill>
                  <a:srgbClr val="504B48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504B48"/>
                </a:solidFill>
                <a:latin typeface="Arial"/>
                <a:cs typeface="Arial"/>
              </a:rPr>
              <a:t>invoice</a:t>
            </a:r>
            <a:r>
              <a:rPr dirty="0" sz="1200" spc="-35">
                <a:solidFill>
                  <a:srgbClr val="504B48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504B48"/>
                </a:solidFill>
                <a:latin typeface="Arial"/>
                <a:cs typeface="Arial"/>
              </a:rPr>
              <a:t>generation,</a:t>
            </a:r>
            <a:r>
              <a:rPr dirty="0" sz="1200" spc="-35">
                <a:solidFill>
                  <a:srgbClr val="504B48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504B48"/>
                </a:solidFill>
                <a:latin typeface="Arial"/>
                <a:cs typeface="Arial"/>
              </a:rPr>
              <a:t>secure</a:t>
            </a:r>
            <a:r>
              <a:rPr dirty="0" sz="1200" spc="-40">
                <a:solidFill>
                  <a:srgbClr val="504B48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504B48"/>
                </a:solidFill>
                <a:latin typeface="Arial"/>
                <a:cs typeface="Arial"/>
              </a:rPr>
              <a:t>payment</a:t>
            </a:r>
            <a:r>
              <a:rPr dirty="0" sz="1200" spc="-35">
                <a:solidFill>
                  <a:srgbClr val="504B48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504B48"/>
                </a:solidFill>
                <a:latin typeface="Arial"/>
                <a:cs typeface="Arial"/>
              </a:rPr>
              <a:t>processing,</a:t>
            </a:r>
            <a:r>
              <a:rPr dirty="0" sz="1200" spc="-35">
                <a:solidFill>
                  <a:srgbClr val="504B48"/>
                </a:solidFill>
                <a:latin typeface="Arial"/>
                <a:cs typeface="Arial"/>
              </a:rPr>
              <a:t> </a:t>
            </a:r>
            <a:r>
              <a:rPr dirty="0" sz="1200" spc="-25">
                <a:solidFill>
                  <a:srgbClr val="504B48"/>
                </a:solidFill>
                <a:latin typeface="Arial"/>
                <a:cs typeface="Arial"/>
              </a:rPr>
              <a:t>and </a:t>
            </a:r>
            <a:r>
              <a:rPr dirty="0" sz="1200">
                <a:solidFill>
                  <a:srgbClr val="504B48"/>
                </a:solidFill>
                <a:latin typeface="Arial"/>
                <a:cs typeface="Arial"/>
              </a:rPr>
              <a:t>detailed</a:t>
            </a:r>
            <a:r>
              <a:rPr dirty="0" sz="1200" spc="-40">
                <a:solidFill>
                  <a:srgbClr val="504B48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504B48"/>
                </a:solidFill>
                <a:latin typeface="Arial"/>
                <a:cs typeface="Arial"/>
              </a:rPr>
              <a:t>financial</a:t>
            </a:r>
            <a:r>
              <a:rPr dirty="0" sz="1200" spc="-35">
                <a:solidFill>
                  <a:srgbClr val="504B48"/>
                </a:solidFill>
                <a:latin typeface="Arial"/>
                <a:cs typeface="Arial"/>
              </a:rPr>
              <a:t> </a:t>
            </a:r>
            <a:r>
              <a:rPr dirty="0" sz="1200" spc="-10">
                <a:solidFill>
                  <a:srgbClr val="504B48"/>
                </a:solidFill>
                <a:latin typeface="Arial"/>
                <a:cs typeface="Arial"/>
              </a:rPr>
              <a:t>reporting.</a:t>
            </a:r>
            <a:endParaRPr sz="1200">
              <a:latin typeface="Arial"/>
              <a:cs typeface="Arial"/>
            </a:endParaRPr>
          </a:p>
        </p:txBody>
      </p:sp>
      <p:pic>
        <p:nvPicPr>
          <p:cNvPr id="12" name="object 12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349962" y="5241125"/>
            <a:ext cx="1930234" cy="1930234"/>
          </a:xfrm>
          <a:prstGeom prst="rect">
            <a:avLst/>
          </a:prstGeom>
        </p:spPr>
      </p:pic>
      <p:sp>
        <p:nvSpPr>
          <p:cNvPr id="13" name="object 13" descr=""/>
          <p:cNvSpPr txBox="1"/>
          <p:nvPr/>
        </p:nvSpPr>
        <p:spPr>
          <a:xfrm>
            <a:off x="5205980" y="7360589"/>
            <a:ext cx="4215765" cy="8305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2540">
              <a:lnSpc>
                <a:spcPct val="100000"/>
              </a:lnSpc>
              <a:spcBef>
                <a:spcPts val="100"/>
              </a:spcBef>
            </a:pPr>
            <a:r>
              <a:rPr dirty="0" sz="1500">
                <a:solidFill>
                  <a:srgbClr val="504B48"/>
                </a:solidFill>
                <a:latin typeface="Arial"/>
                <a:cs typeface="Arial"/>
              </a:rPr>
              <a:t>Lab</a:t>
            </a:r>
            <a:r>
              <a:rPr dirty="0" sz="1500" spc="-40">
                <a:solidFill>
                  <a:srgbClr val="504B48"/>
                </a:solidFill>
                <a:latin typeface="Arial"/>
                <a:cs typeface="Arial"/>
              </a:rPr>
              <a:t> </a:t>
            </a:r>
            <a:r>
              <a:rPr dirty="0" sz="1500" spc="-10">
                <a:solidFill>
                  <a:srgbClr val="504B48"/>
                </a:solidFill>
                <a:latin typeface="Arial"/>
                <a:cs typeface="Arial"/>
              </a:rPr>
              <a:t>Services</a:t>
            </a:r>
            <a:endParaRPr sz="1500">
              <a:latin typeface="Arial"/>
              <a:cs typeface="Arial"/>
            </a:endParaRPr>
          </a:p>
          <a:p>
            <a:pPr algn="ctr" marL="12700" marR="5080">
              <a:lnSpc>
                <a:spcPct val="131900"/>
              </a:lnSpc>
              <a:spcBef>
                <a:spcPts val="740"/>
              </a:spcBef>
            </a:pPr>
            <a:r>
              <a:rPr dirty="0" sz="1200">
                <a:solidFill>
                  <a:srgbClr val="504B48"/>
                </a:solidFill>
                <a:latin typeface="Arial"/>
                <a:cs typeface="Arial"/>
              </a:rPr>
              <a:t>Streamlined</a:t>
            </a:r>
            <a:r>
              <a:rPr dirty="0" sz="1200" spc="-35">
                <a:solidFill>
                  <a:srgbClr val="504B48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504B48"/>
                </a:solidFill>
                <a:latin typeface="Arial"/>
                <a:cs typeface="Arial"/>
              </a:rPr>
              <a:t>lab</a:t>
            </a:r>
            <a:r>
              <a:rPr dirty="0" sz="1200" spc="-30">
                <a:solidFill>
                  <a:srgbClr val="504B48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504B48"/>
                </a:solidFill>
                <a:latin typeface="Arial"/>
                <a:cs typeface="Arial"/>
              </a:rPr>
              <a:t>test</a:t>
            </a:r>
            <a:r>
              <a:rPr dirty="0" sz="1200" spc="-30">
                <a:solidFill>
                  <a:srgbClr val="504B48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504B48"/>
                </a:solidFill>
                <a:latin typeface="Arial"/>
                <a:cs typeface="Arial"/>
              </a:rPr>
              <a:t>ordering,</a:t>
            </a:r>
            <a:r>
              <a:rPr dirty="0" sz="1200" spc="-30">
                <a:solidFill>
                  <a:srgbClr val="504B48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504B48"/>
                </a:solidFill>
                <a:latin typeface="Arial"/>
                <a:cs typeface="Arial"/>
              </a:rPr>
              <a:t>sample</a:t>
            </a:r>
            <a:r>
              <a:rPr dirty="0" sz="1200" spc="-30">
                <a:solidFill>
                  <a:srgbClr val="504B48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504B48"/>
                </a:solidFill>
                <a:latin typeface="Arial"/>
                <a:cs typeface="Arial"/>
              </a:rPr>
              <a:t>management,</a:t>
            </a:r>
            <a:r>
              <a:rPr dirty="0" sz="1200" spc="-30">
                <a:solidFill>
                  <a:srgbClr val="504B48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504B48"/>
                </a:solidFill>
                <a:latin typeface="Arial"/>
                <a:cs typeface="Arial"/>
              </a:rPr>
              <a:t>and</a:t>
            </a:r>
            <a:r>
              <a:rPr dirty="0" sz="1200" spc="-30">
                <a:solidFill>
                  <a:srgbClr val="504B48"/>
                </a:solidFill>
                <a:latin typeface="Arial"/>
                <a:cs typeface="Arial"/>
              </a:rPr>
              <a:t> </a:t>
            </a:r>
            <a:r>
              <a:rPr dirty="0" sz="1200" spc="-10">
                <a:solidFill>
                  <a:srgbClr val="504B48"/>
                </a:solidFill>
                <a:latin typeface="Arial"/>
                <a:cs typeface="Arial"/>
              </a:rPr>
              <a:t>quick </a:t>
            </a:r>
            <a:r>
              <a:rPr dirty="0" sz="1200">
                <a:solidFill>
                  <a:srgbClr val="504B48"/>
                </a:solidFill>
                <a:latin typeface="Arial"/>
                <a:cs typeface="Arial"/>
              </a:rPr>
              <a:t>delivery</a:t>
            </a:r>
            <a:r>
              <a:rPr dirty="0" sz="1200" spc="-15">
                <a:solidFill>
                  <a:srgbClr val="504B48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504B48"/>
                </a:solidFill>
                <a:latin typeface="Arial"/>
                <a:cs typeface="Arial"/>
              </a:rPr>
              <a:t>of </a:t>
            </a:r>
            <a:r>
              <a:rPr dirty="0" sz="1200" spc="-10">
                <a:solidFill>
                  <a:srgbClr val="504B48"/>
                </a:solidFill>
                <a:latin typeface="Arial"/>
                <a:cs typeface="Arial"/>
              </a:rPr>
              <a:t>results.</a:t>
            </a:r>
            <a:endParaRPr sz="1200">
              <a:latin typeface="Arial"/>
              <a:cs typeface="Arial"/>
            </a:endParaRPr>
          </a:p>
        </p:txBody>
      </p:sp>
      <p:pic>
        <p:nvPicPr>
          <p:cNvPr id="14" name="object 14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0930293" y="5241125"/>
            <a:ext cx="1930234" cy="1930234"/>
          </a:xfrm>
          <a:prstGeom prst="rect">
            <a:avLst/>
          </a:prstGeom>
        </p:spPr>
      </p:pic>
      <p:sp>
        <p:nvSpPr>
          <p:cNvPr id="15" name="object 15" descr=""/>
          <p:cNvSpPr txBox="1"/>
          <p:nvPr/>
        </p:nvSpPr>
        <p:spPr>
          <a:xfrm>
            <a:off x="9744009" y="7360589"/>
            <a:ext cx="4300220" cy="5892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3175">
              <a:lnSpc>
                <a:spcPct val="100000"/>
              </a:lnSpc>
              <a:spcBef>
                <a:spcPts val="100"/>
              </a:spcBef>
            </a:pPr>
            <a:r>
              <a:rPr dirty="0" sz="1500">
                <a:solidFill>
                  <a:srgbClr val="504B48"/>
                </a:solidFill>
                <a:latin typeface="Arial"/>
                <a:cs typeface="Arial"/>
              </a:rPr>
              <a:t>Ambulance</a:t>
            </a:r>
            <a:r>
              <a:rPr dirty="0" sz="1500" spc="-105">
                <a:solidFill>
                  <a:srgbClr val="504B48"/>
                </a:solidFill>
                <a:latin typeface="Arial"/>
                <a:cs typeface="Arial"/>
              </a:rPr>
              <a:t> </a:t>
            </a:r>
            <a:r>
              <a:rPr dirty="0" sz="1500" spc="-10">
                <a:solidFill>
                  <a:srgbClr val="504B48"/>
                </a:solidFill>
                <a:latin typeface="Arial"/>
                <a:cs typeface="Arial"/>
              </a:rPr>
              <a:t>Services</a:t>
            </a:r>
            <a:endParaRPr sz="15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1200"/>
              </a:spcBef>
            </a:pPr>
            <a:r>
              <a:rPr dirty="0" sz="1200">
                <a:solidFill>
                  <a:srgbClr val="504B48"/>
                </a:solidFill>
                <a:latin typeface="Arial"/>
                <a:cs typeface="Arial"/>
              </a:rPr>
              <a:t>Seamless</a:t>
            </a:r>
            <a:r>
              <a:rPr dirty="0" sz="1200" spc="-20">
                <a:solidFill>
                  <a:srgbClr val="504B48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504B48"/>
                </a:solidFill>
                <a:latin typeface="Arial"/>
                <a:cs typeface="Arial"/>
              </a:rPr>
              <a:t>booking,</a:t>
            </a:r>
            <a:r>
              <a:rPr dirty="0" sz="1200" spc="-20">
                <a:solidFill>
                  <a:srgbClr val="504B48"/>
                </a:solidFill>
                <a:latin typeface="Arial"/>
                <a:cs typeface="Arial"/>
              </a:rPr>
              <a:t> </a:t>
            </a:r>
            <a:r>
              <a:rPr dirty="0" sz="1200" spc="-10">
                <a:solidFill>
                  <a:srgbClr val="504B48"/>
                </a:solidFill>
                <a:latin typeface="Arial"/>
                <a:cs typeface="Arial"/>
              </a:rPr>
              <a:t>real-</a:t>
            </a:r>
            <a:r>
              <a:rPr dirty="0" sz="1200">
                <a:solidFill>
                  <a:srgbClr val="504B48"/>
                </a:solidFill>
                <a:latin typeface="Arial"/>
                <a:cs typeface="Arial"/>
              </a:rPr>
              <a:t>time</a:t>
            </a:r>
            <a:r>
              <a:rPr dirty="0" sz="1200" spc="-20">
                <a:solidFill>
                  <a:srgbClr val="504B48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504B48"/>
                </a:solidFill>
                <a:latin typeface="Arial"/>
                <a:cs typeface="Arial"/>
              </a:rPr>
              <a:t>tracking,</a:t>
            </a:r>
            <a:r>
              <a:rPr dirty="0" sz="1200" spc="-20">
                <a:solidFill>
                  <a:srgbClr val="504B48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504B48"/>
                </a:solidFill>
                <a:latin typeface="Arial"/>
                <a:cs typeface="Arial"/>
              </a:rPr>
              <a:t>and</a:t>
            </a:r>
            <a:r>
              <a:rPr dirty="0" sz="1200" spc="-20">
                <a:solidFill>
                  <a:srgbClr val="504B48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504B48"/>
                </a:solidFill>
                <a:latin typeface="Arial"/>
                <a:cs typeface="Arial"/>
              </a:rPr>
              <a:t>efficient</a:t>
            </a:r>
            <a:r>
              <a:rPr dirty="0" sz="1200" spc="-15">
                <a:solidFill>
                  <a:srgbClr val="504B48"/>
                </a:solidFill>
                <a:latin typeface="Arial"/>
                <a:cs typeface="Arial"/>
              </a:rPr>
              <a:t> </a:t>
            </a:r>
            <a:r>
              <a:rPr dirty="0" sz="1200" spc="-10">
                <a:solidFill>
                  <a:srgbClr val="504B48"/>
                </a:solidFill>
                <a:latin typeface="Arial"/>
                <a:cs typeface="Arial"/>
              </a:rPr>
              <a:t>coordination</a:t>
            </a:r>
            <a:endParaRPr sz="1200">
              <a:latin typeface="Arial"/>
              <a:cs typeface="Arial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11052871" y="7982851"/>
            <a:ext cx="168465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504B48"/>
                </a:solidFill>
                <a:latin typeface="Arial"/>
                <a:cs typeface="Arial"/>
              </a:rPr>
              <a:t>for emergency </a:t>
            </a:r>
            <a:r>
              <a:rPr dirty="0" sz="1200" spc="-10">
                <a:solidFill>
                  <a:srgbClr val="504B48"/>
                </a:solidFill>
                <a:latin typeface="Arial"/>
                <a:cs typeface="Arial"/>
              </a:rPr>
              <a:t>transport.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18105" rIns="0" bIns="0" rtlCol="0" vert="horz">
            <a:spAutoFit/>
          </a:bodyPr>
          <a:lstStyle/>
          <a:p>
            <a:pPr marL="5634990">
              <a:lnSpc>
                <a:spcPct val="100000"/>
              </a:lnSpc>
              <a:spcBef>
                <a:spcPts val="100"/>
              </a:spcBef>
              <a:tabLst>
                <a:tab pos="7528559" algn="l"/>
                <a:tab pos="8056245" algn="l"/>
                <a:tab pos="9855835" algn="l"/>
              </a:tabLst>
            </a:pPr>
            <a:r>
              <a:rPr dirty="0" sz="4400" spc="-10" b="0">
                <a:solidFill>
                  <a:srgbClr val="1F1B17"/>
                </a:solidFill>
                <a:latin typeface="Arial"/>
                <a:cs typeface="Arial"/>
              </a:rPr>
              <a:t>Patient</a:t>
            </a:r>
            <a:r>
              <a:rPr dirty="0" sz="4400" b="0">
                <a:solidFill>
                  <a:srgbClr val="1F1B17"/>
                </a:solidFill>
                <a:latin typeface="Arial"/>
                <a:cs typeface="Arial"/>
              </a:rPr>
              <a:t>	</a:t>
            </a:r>
            <a:r>
              <a:rPr dirty="0" sz="4400" spc="-50" b="0">
                <a:solidFill>
                  <a:srgbClr val="1F1B17"/>
                </a:solidFill>
                <a:latin typeface="Arial"/>
                <a:cs typeface="Arial"/>
              </a:rPr>
              <a:t>&amp;</a:t>
            </a:r>
            <a:r>
              <a:rPr dirty="0" sz="4400" b="0">
                <a:solidFill>
                  <a:srgbClr val="1F1B17"/>
                </a:solidFill>
                <a:latin typeface="Arial"/>
                <a:cs typeface="Arial"/>
              </a:rPr>
              <a:t>	</a:t>
            </a:r>
            <a:r>
              <a:rPr dirty="0" sz="4400" spc="-10" b="0">
                <a:solidFill>
                  <a:srgbClr val="1F1B17"/>
                </a:solidFill>
                <a:latin typeface="Arial"/>
                <a:cs typeface="Arial"/>
              </a:rPr>
              <a:t>Doctor</a:t>
            </a:r>
            <a:r>
              <a:rPr dirty="0" sz="4400" b="0">
                <a:solidFill>
                  <a:srgbClr val="1F1B17"/>
                </a:solidFill>
                <a:latin typeface="Arial"/>
                <a:cs typeface="Arial"/>
              </a:rPr>
              <a:t>	</a:t>
            </a:r>
            <a:r>
              <a:rPr dirty="0" sz="4400" spc="-10" b="0">
                <a:solidFill>
                  <a:srgbClr val="1F1B17"/>
                </a:solidFill>
                <a:latin typeface="Arial"/>
                <a:cs typeface="Arial"/>
              </a:rPr>
              <a:t>Management</a:t>
            </a:r>
            <a:endParaRPr sz="4400">
              <a:latin typeface="Arial"/>
              <a:cs typeface="Arial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6258090" y="2574137"/>
            <a:ext cx="2600960" cy="3606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200">
                <a:solidFill>
                  <a:srgbClr val="1F1B17"/>
                </a:solidFill>
                <a:latin typeface="Arial"/>
                <a:cs typeface="Arial"/>
              </a:rPr>
              <a:t>Patient</a:t>
            </a:r>
            <a:r>
              <a:rPr dirty="0" sz="2200" spc="-75">
                <a:solidFill>
                  <a:srgbClr val="1F1B17"/>
                </a:solidFill>
                <a:latin typeface="Arial"/>
                <a:cs typeface="Arial"/>
              </a:rPr>
              <a:t> </a:t>
            </a:r>
            <a:r>
              <a:rPr dirty="0" sz="2200" spc="-10">
                <a:solidFill>
                  <a:srgbClr val="1F1B17"/>
                </a:solidFill>
                <a:latin typeface="Arial"/>
                <a:cs typeface="Arial"/>
              </a:rPr>
              <a:t>Management</a:t>
            </a:r>
            <a:endParaRPr sz="2200">
              <a:latin typeface="Arial"/>
              <a:cs typeface="Arial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6258090" y="3135617"/>
            <a:ext cx="3468370" cy="2514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33300"/>
              </a:lnSpc>
              <a:spcBef>
                <a:spcPts val="100"/>
              </a:spcBef>
            </a:pPr>
            <a:r>
              <a:rPr dirty="0" sz="1750" spc="-10">
                <a:solidFill>
                  <a:srgbClr val="504B48"/>
                </a:solidFill>
                <a:latin typeface="Arial"/>
                <a:cs typeface="Arial"/>
              </a:rPr>
              <a:t>Centralized</a:t>
            </a:r>
            <a:r>
              <a:rPr dirty="0" sz="1750" spc="-55">
                <a:solidFill>
                  <a:srgbClr val="504B48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504B48"/>
                </a:solidFill>
                <a:latin typeface="Arial"/>
                <a:cs typeface="Arial"/>
              </a:rPr>
              <a:t>patient</a:t>
            </a:r>
            <a:r>
              <a:rPr dirty="0" sz="1750" spc="-50">
                <a:solidFill>
                  <a:srgbClr val="504B48"/>
                </a:solidFill>
                <a:latin typeface="Arial"/>
                <a:cs typeface="Arial"/>
              </a:rPr>
              <a:t> </a:t>
            </a:r>
            <a:r>
              <a:rPr dirty="0" sz="1750" spc="-10">
                <a:solidFill>
                  <a:srgbClr val="504B48"/>
                </a:solidFill>
                <a:latin typeface="Arial"/>
                <a:cs typeface="Arial"/>
              </a:rPr>
              <a:t>records </a:t>
            </a:r>
            <a:r>
              <a:rPr dirty="0" sz="1750">
                <a:solidFill>
                  <a:srgbClr val="504B48"/>
                </a:solidFill>
                <a:latin typeface="Arial"/>
                <a:cs typeface="Arial"/>
              </a:rPr>
              <a:t>including</a:t>
            </a:r>
            <a:r>
              <a:rPr dirty="0" sz="1750" spc="-100">
                <a:solidFill>
                  <a:srgbClr val="504B48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504B48"/>
                </a:solidFill>
                <a:latin typeface="Arial"/>
                <a:cs typeface="Arial"/>
              </a:rPr>
              <a:t>medical</a:t>
            </a:r>
            <a:r>
              <a:rPr dirty="0" sz="1750" spc="-95">
                <a:solidFill>
                  <a:srgbClr val="504B48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504B48"/>
                </a:solidFill>
                <a:latin typeface="Arial"/>
                <a:cs typeface="Arial"/>
              </a:rPr>
              <a:t>history,</a:t>
            </a:r>
            <a:r>
              <a:rPr dirty="0" sz="1750" spc="-95">
                <a:solidFill>
                  <a:srgbClr val="504B48"/>
                </a:solidFill>
                <a:latin typeface="Arial"/>
                <a:cs typeface="Arial"/>
              </a:rPr>
              <a:t> </a:t>
            </a:r>
            <a:r>
              <a:rPr dirty="0" sz="1750" spc="-10">
                <a:solidFill>
                  <a:srgbClr val="504B48"/>
                </a:solidFill>
                <a:latin typeface="Arial"/>
                <a:cs typeface="Arial"/>
              </a:rPr>
              <a:t>allergies, </a:t>
            </a:r>
            <a:r>
              <a:rPr dirty="0" sz="1750">
                <a:solidFill>
                  <a:srgbClr val="504B48"/>
                </a:solidFill>
                <a:latin typeface="Arial"/>
                <a:cs typeface="Arial"/>
              </a:rPr>
              <a:t>current</a:t>
            </a:r>
            <a:r>
              <a:rPr dirty="0" sz="1750" spc="-55">
                <a:solidFill>
                  <a:srgbClr val="504B48"/>
                </a:solidFill>
                <a:latin typeface="Arial"/>
                <a:cs typeface="Arial"/>
              </a:rPr>
              <a:t> </a:t>
            </a:r>
            <a:r>
              <a:rPr dirty="0" sz="1750" spc="-10">
                <a:solidFill>
                  <a:srgbClr val="504B48"/>
                </a:solidFill>
                <a:latin typeface="Arial"/>
                <a:cs typeface="Arial"/>
              </a:rPr>
              <a:t>medications,</a:t>
            </a:r>
            <a:r>
              <a:rPr dirty="0" sz="1750" spc="-50">
                <a:solidFill>
                  <a:srgbClr val="504B48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504B48"/>
                </a:solidFill>
                <a:latin typeface="Arial"/>
                <a:cs typeface="Arial"/>
              </a:rPr>
              <a:t>and</a:t>
            </a:r>
            <a:r>
              <a:rPr dirty="0" sz="1750" spc="-50">
                <a:solidFill>
                  <a:srgbClr val="504B48"/>
                </a:solidFill>
                <a:latin typeface="Arial"/>
                <a:cs typeface="Arial"/>
              </a:rPr>
              <a:t> </a:t>
            </a:r>
            <a:r>
              <a:rPr dirty="0" sz="1750" spc="-10">
                <a:solidFill>
                  <a:srgbClr val="504B48"/>
                </a:solidFill>
                <a:latin typeface="Arial"/>
                <a:cs typeface="Arial"/>
              </a:rPr>
              <a:t>treatment </a:t>
            </a:r>
            <a:r>
              <a:rPr dirty="0" sz="1750">
                <a:solidFill>
                  <a:srgbClr val="504B48"/>
                </a:solidFill>
                <a:latin typeface="Arial"/>
                <a:cs typeface="Arial"/>
              </a:rPr>
              <a:t>plans.</a:t>
            </a:r>
            <a:r>
              <a:rPr dirty="0" sz="1750" spc="-70">
                <a:solidFill>
                  <a:srgbClr val="504B48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504B48"/>
                </a:solidFill>
                <a:latin typeface="Arial"/>
                <a:cs typeface="Arial"/>
              </a:rPr>
              <a:t>Complete</a:t>
            </a:r>
            <a:r>
              <a:rPr dirty="0" sz="1750" spc="-65">
                <a:solidFill>
                  <a:srgbClr val="504B48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504B48"/>
                </a:solidFill>
                <a:latin typeface="Arial"/>
                <a:cs typeface="Arial"/>
              </a:rPr>
              <a:t>EHR</a:t>
            </a:r>
            <a:r>
              <a:rPr dirty="0" sz="1750" spc="-65">
                <a:solidFill>
                  <a:srgbClr val="504B48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504B48"/>
                </a:solidFill>
                <a:latin typeface="Arial"/>
                <a:cs typeface="Arial"/>
              </a:rPr>
              <a:t>storage</a:t>
            </a:r>
            <a:r>
              <a:rPr dirty="0" sz="1750" spc="-70">
                <a:solidFill>
                  <a:srgbClr val="504B48"/>
                </a:solidFill>
                <a:latin typeface="Arial"/>
                <a:cs typeface="Arial"/>
              </a:rPr>
              <a:t> </a:t>
            </a:r>
            <a:r>
              <a:rPr dirty="0" sz="1750" spc="-20">
                <a:solidFill>
                  <a:srgbClr val="504B48"/>
                </a:solidFill>
                <a:latin typeface="Arial"/>
                <a:cs typeface="Arial"/>
              </a:rPr>
              <a:t>with </a:t>
            </a:r>
            <a:r>
              <a:rPr dirty="0" sz="1750">
                <a:solidFill>
                  <a:srgbClr val="504B48"/>
                </a:solidFill>
                <a:latin typeface="Arial"/>
                <a:cs typeface="Arial"/>
              </a:rPr>
              <a:t>cloud</a:t>
            </a:r>
            <a:r>
              <a:rPr dirty="0" sz="1750" spc="-70">
                <a:solidFill>
                  <a:srgbClr val="504B48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504B48"/>
                </a:solidFill>
                <a:latin typeface="Arial"/>
                <a:cs typeface="Arial"/>
              </a:rPr>
              <a:t>backup</a:t>
            </a:r>
            <a:r>
              <a:rPr dirty="0" sz="1750" spc="-70">
                <a:solidFill>
                  <a:srgbClr val="504B48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504B48"/>
                </a:solidFill>
                <a:latin typeface="Arial"/>
                <a:cs typeface="Arial"/>
              </a:rPr>
              <a:t>ensures</a:t>
            </a:r>
            <a:r>
              <a:rPr dirty="0" sz="1750" spc="-70">
                <a:solidFill>
                  <a:srgbClr val="504B48"/>
                </a:solidFill>
                <a:latin typeface="Arial"/>
                <a:cs typeface="Arial"/>
              </a:rPr>
              <a:t> </a:t>
            </a:r>
            <a:r>
              <a:rPr dirty="0" sz="1750" spc="-20">
                <a:solidFill>
                  <a:srgbClr val="504B48"/>
                </a:solidFill>
                <a:latin typeface="Arial"/>
                <a:cs typeface="Arial"/>
              </a:rPr>
              <a:t>data </a:t>
            </a:r>
            <a:r>
              <a:rPr dirty="0" sz="1750" spc="-10">
                <a:solidFill>
                  <a:srgbClr val="504B48"/>
                </a:solidFill>
                <a:latin typeface="Arial"/>
                <a:cs typeface="Arial"/>
              </a:rPr>
              <a:t>accessibility</a:t>
            </a:r>
            <a:r>
              <a:rPr dirty="0" sz="1750" spc="-50">
                <a:solidFill>
                  <a:srgbClr val="504B48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504B48"/>
                </a:solidFill>
                <a:latin typeface="Arial"/>
                <a:cs typeface="Arial"/>
              </a:rPr>
              <a:t>and</a:t>
            </a:r>
            <a:r>
              <a:rPr dirty="0" sz="1750" spc="-45">
                <a:solidFill>
                  <a:srgbClr val="504B48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504B48"/>
                </a:solidFill>
                <a:latin typeface="Arial"/>
                <a:cs typeface="Arial"/>
              </a:rPr>
              <a:t>security</a:t>
            </a:r>
            <a:r>
              <a:rPr dirty="0" sz="1750" spc="-45">
                <a:solidFill>
                  <a:srgbClr val="504B48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504B48"/>
                </a:solidFill>
                <a:latin typeface="Arial"/>
                <a:cs typeface="Arial"/>
              </a:rPr>
              <a:t>across</a:t>
            </a:r>
            <a:r>
              <a:rPr dirty="0" sz="1750" spc="-45">
                <a:solidFill>
                  <a:srgbClr val="504B48"/>
                </a:solidFill>
                <a:latin typeface="Arial"/>
                <a:cs typeface="Arial"/>
              </a:rPr>
              <a:t> </a:t>
            </a:r>
            <a:r>
              <a:rPr dirty="0" sz="1750" spc="-25">
                <a:solidFill>
                  <a:srgbClr val="504B48"/>
                </a:solidFill>
                <a:latin typeface="Arial"/>
                <a:cs typeface="Arial"/>
              </a:rPr>
              <a:t>all </a:t>
            </a:r>
            <a:r>
              <a:rPr dirty="0" sz="1750" spc="-10">
                <a:solidFill>
                  <a:srgbClr val="504B48"/>
                </a:solidFill>
                <a:latin typeface="Arial"/>
                <a:cs typeface="Arial"/>
              </a:rPr>
              <a:t>departments.</a:t>
            </a:r>
            <a:endParaRPr sz="1750">
              <a:latin typeface="Arial"/>
              <a:cs typeface="Arial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6258090" y="5935688"/>
            <a:ext cx="3034665" cy="16027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00"/>
              </a:spcBef>
              <a:buChar char="•"/>
              <a:tabLst>
                <a:tab pos="354965" algn="l"/>
              </a:tabLst>
            </a:pPr>
            <a:r>
              <a:rPr dirty="0" sz="1750">
                <a:solidFill>
                  <a:srgbClr val="504B48"/>
                </a:solidFill>
                <a:latin typeface="Arial"/>
                <a:cs typeface="Arial"/>
              </a:rPr>
              <a:t>Complete</a:t>
            </a:r>
            <a:r>
              <a:rPr dirty="0" sz="1750" spc="-100">
                <a:solidFill>
                  <a:srgbClr val="504B48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504B48"/>
                </a:solidFill>
                <a:latin typeface="Arial"/>
                <a:cs typeface="Arial"/>
              </a:rPr>
              <a:t>medical</a:t>
            </a:r>
            <a:r>
              <a:rPr dirty="0" sz="1750" spc="-100">
                <a:solidFill>
                  <a:srgbClr val="504B48"/>
                </a:solidFill>
                <a:latin typeface="Arial"/>
                <a:cs typeface="Arial"/>
              </a:rPr>
              <a:t> </a:t>
            </a:r>
            <a:r>
              <a:rPr dirty="0" sz="1750" spc="-10">
                <a:solidFill>
                  <a:srgbClr val="504B48"/>
                </a:solidFill>
                <a:latin typeface="Arial"/>
                <a:cs typeface="Arial"/>
              </a:rPr>
              <a:t>histories</a:t>
            </a:r>
            <a:endParaRPr sz="175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spcBef>
                <a:spcPts val="1340"/>
              </a:spcBef>
              <a:buChar char="•"/>
              <a:tabLst>
                <a:tab pos="354965" algn="l"/>
              </a:tabLst>
            </a:pPr>
            <a:r>
              <a:rPr dirty="0" sz="1750" spc="-20">
                <a:solidFill>
                  <a:srgbClr val="504B48"/>
                </a:solidFill>
                <a:latin typeface="Arial"/>
                <a:cs typeface="Arial"/>
              </a:rPr>
              <a:t>Real-</a:t>
            </a:r>
            <a:r>
              <a:rPr dirty="0" sz="1750">
                <a:solidFill>
                  <a:srgbClr val="504B48"/>
                </a:solidFill>
                <a:latin typeface="Arial"/>
                <a:cs typeface="Arial"/>
              </a:rPr>
              <a:t>time</a:t>
            </a:r>
            <a:r>
              <a:rPr dirty="0" sz="1750" spc="-45">
                <a:solidFill>
                  <a:srgbClr val="504B48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504B48"/>
                </a:solidFill>
                <a:latin typeface="Arial"/>
                <a:cs typeface="Arial"/>
              </a:rPr>
              <a:t>record</a:t>
            </a:r>
            <a:r>
              <a:rPr dirty="0" sz="1750" spc="-40">
                <a:solidFill>
                  <a:srgbClr val="504B48"/>
                </a:solidFill>
                <a:latin typeface="Arial"/>
                <a:cs typeface="Arial"/>
              </a:rPr>
              <a:t> </a:t>
            </a:r>
            <a:r>
              <a:rPr dirty="0" sz="1750" spc="-10">
                <a:solidFill>
                  <a:srgbClr val="504B48"/>
                </a:solidFill>
                <a:latin typeface="Arial"/>
                <a:cs typeface="Arial"/>
              </a:rPr>
              <a:t>access</a:t>
            </a:r>
            <a:endParaRPr sz="175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spcBef>
                <a:spcPts val="1340"/>
              </a:spcBef>
              <a:buChar char="•"/>
              <a:tabLst>
                <a:tab pos="354965" algn="l"/>
              </a:tabLst>
            </a:pPr>
            <a:r>
              <a:rPr dirty="0" sz="1750">
                <a:solidFill>
                  <a:srgbClr val="504B48"/>
                </a:solidFill>
                <a:latin typeface="Arial"/>
                <a:cs typeface="Arial"/>
              </a:rPr>
              <a:t>Secure</a:t>
            </a:r>
            <a:r>
              <a:rPr dirty="0" sz="1750" spc="-65">
                <a:solidFill>
                  <a:srgbClr val="504B48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504B48"/>
                </a:solidFill>
                <a:latin typeface="Arial"/>
                <a:cs typeface="Arial"/>
              </a:rPr>
              <a:t>cloud</a:t>
            </a:r>
            <a:r>
              <a:rPr dirty="0" sz="1750" spc="-65">
                <a:solidFill>
                  <a:srgbClr val="504B48"/>
                </a:solidFill>
                <a:latin typeface="Arial"/>
                <a:cs typeface="Arial"/>
              </a:rPr>
              <a:t> </a:t>
            </a:r>
            <a:r>
              <a:rPr dirty="0" sz="1750" spc="-10">
                <a:solidFill>
                  <a:srgbClr val="504B48"/>
                </a:solidFill>
                <a:latin typeface="Arial"/>
                <a:cs typeface="Arial"/>
              </a:rPr>
              <a:t>storage</a:t>
            </a:r>
            <a:endParaRPr sz="175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spcBef>
                <a:spcPts val="1340"/>
              </a:spcBef>
              <a:buChar char="•"/>
              <a:tabLst>
                <a:tab pos="354965" algn="l"/>
              </a:tabLst>
            </a:pPr>
            <a:r>
              <a:rPr dirty="0" sz="1750">
                <a:solidFill>
                  <a:srgbClr val="504B48"/>
                </a:solidFill>
                <a:latin typeface="Arial"/>
                <a:cs typeface="Arial"/>
              </a:rPr>
              <a:t>HIPAA</a:t>
            </a:r>
            <a:r>
              <a:rPr dirty="0" sz="1750" spc="-15">
                <a:solidFill>
                  <a:srgbClr val="504B48"/>
                </a:solidFill>
                <a:latin typeface="Arial"/>
                <a:cs typeface="Arial"/>
              </a:rPr>
              <a:t> </a:t>
            </a:r>
            <a:r>
              <a:rPr dirty="0" sz="1750" spc="-10">
                <a:solidFill>
                  <a:srgbClr val="504B48"/>
                </a:solidFill>
                <a:latin typeface="Arial"/>
                <a:cs typeface="Arial"/>
              </a:rPr>
              <a:t>compliance</a:t>
            </a:r>
            <a:endParaRPr sz="1750">
              <a:latin typeface="Arial"/>
              <a:cs typeface="Arial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10326687" y="2574137"/>
            <a:ext cx="2553970" cy="3606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200">
                <a:solidFill>
                  <a:srgbClr val="1F1B17"/>
                </a:solidFill>
                <a:latin typeface="Arial"/>
                <a:cs typeface="Arial"/>
              </a:rPr>
              <a:t>Doctor</a:t>
            </a:r>
            <a:r>
              <a:rPr dirty="0" sz="2200" spc="-80">
                <a:solidFill>
                  <a:srgbClr val="1F1B17"/>
                </a:solidFill>
                <a:latin typeface="Arial"/>
                <a:cs typeface="Arial"/>
              </a:rPr>
              <a:t> </a:t>
            </a:r>
            <a:r>
              <a:rPr dirty="0" sz="2200" spc="-10">
                <a:solidFill>
                  <a:srgbClr val="1F1B17"/>
                </a:solidFill>
                <a:latin typeface="Arial"/>
                <a:cs typeface="Arial"/>
              </a:rPr>
              <a:t>Management</a:t>
            </a:r>
            <a:endParaRPr sz="2200">
              <a:latin typeface="Arial"/>
              <a:cs typeface="Arial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10326687" y="3135617"/>
            <a:ext cx="3506470" cy="2514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33300"/>
              </a:lnSpc>
              <a:spcBef>
                <a:spcPts val="100"/>
              </a:spcBef>
            </a:pPr>
            <a:r>
              <a:rPr dirty="0" sz="1750">
                <a:solidFill>
                  <a:srgbClr val="504B48"/>
                </a:solidFill>
                <a:latin typeface="Arial"/>
                <a:cs typeface="Arial"/>
              </a:rPr>
              <a:t>Streamlined</a:t>
            </a:r>
            <a:r>
              <a:rPr dirty="0" sz="1750" spc="-75">
                <a:solidFill>
                  <a:srgbClr val="504B48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504B48"/>
                </a:solidFill>
                <a:latin typeface="Arial"/>
                <a:cs typeface="Arial"/>
              </a:rPr>
              <a:t>staff</a:t>
            </a:r>
            <a:r>
              <a:rPr dirty="0" sz="1750" spc="-70">
                <a:solidFill>
                  <a:srgbClr val="504B48"/>
                </a:solidFill>
                <a:latin typeface="Arial"/>
                <a:cs typeface="Arial"/>
              </a:rPr>
              <a:t> </a:t>
            </a:r>
            <a:r>
              <a:rPr dirty="0" sz="1750" spc="-10">
                <a:solidFill>
                  <a:srgbClr val="504B48"/>
                </a:solidFill>
                <a:latin typeface="Arial"/>
                <a:cs typeface="Arial"/>
              </a:rPr>
              <a:t>management</a:t>
            </a:r>
            <a:r>
              <a:rPr dirty="0" sz="1750" spc="-70">
                <a:solidFill>
                  <a:srgbClr val="504B48"/>
                </a:solidFill>
                <a:latin typeface="Arial"/>
                <a:cs typeface="Arial"/>
              </a:rPr>
              <a:t> </a:t>
            </a:r>
            <a:r>
              <a:rPr dirty="0" sz="1750" spc="-20">
                <a:solidFill>
                  <a:srgbClr val="504B48"/>
                </a:solidFill>
                <a:latin typeface="Arial"/>
                <a:cs typeface="Arial"/>
              </a:rPr>
              <a:t>with </a:t>
            </a:r>
            <a:r>
              <a:rPr dirty="0" sz="1750">
                <a:solidFill>
                  <a:srgbClr val="504B48"/>
                </a:solidFill>
                <a:latin typeface="Arial"/>
                <a:cs typeface="Arial"/>
              </a:rPr>
              <a:t>credential</a:t>
            </a:r>
            <a:r>
              <a:rPr dirty="0" sz="1750" spc="-100">
                <a:solidFill>
                  <a:srgbClr val="504B48"/>
                </a:solidFill>
                <a:latin typeface="Arial"/>
                <a:cs typeface="Arial"/>
              </a:rPr>
              <a:t> </a:t>
            </a:r>
            <a:r>
              <a:rPr dirty="0" sz="1750" spc="-10">
                <a:solidFill>
                  <a:srgbClr val="504B48"/>
                </a:solidFill>
                <a:latin typeface="Arial"/>
                <a:cs typeface="Arial"/>
              </a:rPr>
              <a:t>verification,</a:t>
            </a:r>
            <a:r>
              <a:rPr dirty="0" sz="1750" spc="500">
                <a:solidFill>
                  <a:srgbClr val="504B48"/>
                </a:solidFill>
                <a:latin typeface="Arial"/>
                <a:cs typeface="Arial"/>
              </a:rPr>
              <a:t> </a:t>
            </a:r>
            <a:r>
              <a:rPr dirty="0" sz="1750" spc="-10">
                <a:solidFill>
                  <a:srgbClr val="504B48"/>
                </a:solidFill>
                <a:latin typeface="Arial"/>
                <a:cs typeface="Arial"/>
              </a:rPr>
              <a:t>specialization</a:t>
            </a:r>
            <a:r>
              <a:rPr dirty="0" sz="1750" spc="-65">
                <a:solidFill>
                  <a:srgbClr val="504B48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504B48"/>
                </a:solidFill>
                <a:latin typeface="Arial"/>
                <a:cs typeface="Arial"/>
              </a:rPr>
              <a:t>tracking,</a:t>
            </a:r>
            <a:r>
              <a:rPr dirty="0" sz="1750" spc="-65">
                <a:solidFill>
                  <a:srgbClr val="504B48"/>
                </a:solidFill>
                <a:latin typeface="Arial"/>
                <a:cs typeface="Arial"/>
              </a:rPr>
              <a:t> </a:t>
            </a:r>
            <a:r>
              <a:rPr dirty="0" sz="1750" spc="-25">
                <a:solidFill>
                  <a:srgbClr val="504B48"/>
                </a:solidFill>
                <a:latin typeface="Arial"/>
                <a:cs typeface="Arial"/>
              </a:rPr>
              <a:t>and </a:t>
            </a:r>
            <a:r>
              <a:rPr dirty="0" sz="1750">
                <a:solidFill>
                  <a:srgbClr val="504B48"/>
                </a:solidFill>
                <a:latin typeface="Arial"/>
                <a:cs typeface="Arial"/>
              </a:rPr>
              <a:t>intelligent</a:t>
            </a:r>
            <a:r>
              <a:rPr dirty="0" sz="1750" spc="-75">
                <a:solidFill>
                  <a:srgbClr val="504B48"/>
                </a:solidFill>
                <a:latin typeface="Arial"/>
                <a:cs typeface="Arial"/>
              </a:rPr>
              <a:t> </a:t>
            </a:r>
            <a:r>
              <a:rPr dirty="0" sz="1750" spc="-10">
                <a:solidFill>
                  <a:srgbClr val="504B48"/>
                </a:solidFill>
                <a:latin typeface="Arial"/>
                <a:cs typeface="Arial"/>
              </a:rPr>
              <a:t>scheduling.</a:t>
            </a:r>
            <a:r>
              <a:rPr dirty="0" sz="1750" spc="-75">
                <a:solidFill>
                  <a:srgbClr val="504B48"/>
                </a:solidFill>
                <a:latin typeface="Arial"/>
                <a:cs typeface="Arial"/>
              </a:rPr>
              <a:t> </a:t>
            </a:r>
            <a:r>
              <a:rPr dirty="0" sz="1750" spc="-10">
                <a:solidFill>
                  <a:srgbClr val="504B48"/>
                </a:solidFill>
                <a:latin typeface="Arial"/>
                <a:cs typeface="Arial"/>
              </a:rPr>
              <a:t>Monitor availability,</a:t>
            </a:r>
            <a:r>
              <a:rPr dirty="0" sz="1750" spc="-65">
                <a:solidFill>
                  <a:srgbClr val="504B48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504B48"/>
                </a:solidFill>
                <a:latin typeface="Arial"/>
                <a:cs typeface="Arial"/>
              </a:rPr>
              <a:t>workload,</a:t>
            </a:r>
            <a:r>
              <a:rPr dirty="0" sz="1750" spc="-65">
                <a:solidFill>
                  <a:srgbClr val="504B48"/>
                </a:solidFill>
                <a:latin typeface="Arial"/>
                <a:cs typeface="Arial"/>
              </a:rPr>
              <a:t> </a:t>
            </a:r>
            <a:r>
              <a:rPr dirty="0" sz="1750" spc="-25">
                <a:solidFill>
                  <a:srgbClr val="504B48"/>
                </a:solidFill>
                <a:latin typeface="Arial"/>
                <a:cs typeface="Arial"/>
              </a:rPr>
              <a:t>and </a:t>
            </a:r>
            <a:r>
              <a:rPr dirty="0" sz="1750" spc="-10">
                <a:solidFill>
                  <a:srgbClr val="504B48"/>
                </a:solidFill>
                <a:latin typeface="Arial"/>
                <a:cs typeface="Arial"/>
              </a:rPr>
              <a:t>performance</a:t>
            </a:r>
            <a:r>
              <a:rPr dirty="0" sz="1750" spc="-55">
                <a:solidFill>
                  <a:srgbClr val="504B48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504B48"/>
                </a:solidFill>
                <a:latin typeface="Arial"/>
                <a:cs typeface="Arial"/>
              </a:rPr>
              <a:t>metrics</a:t>
            </a:r>
            <a:r>
              <a:rPr dirty="0" sz="1750" spc="-50">
                <a:solidFill>
                  <a:srgbClr val="504B48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504B48"/>
                </a:solidFill>
                <a:latin typeface="Arial"/>
                <a:cs typeface="Arial"/>
              </a:rPr>
              <a:t>across</a:t>
            </a:r>
            <a:r>
              <a:rPr dirty="0" sz="1750" spc="-50">
                <a:solidFill>
                  <a:srgbClr val="504B48"/>
                </a:solidFill>
                <a:latin typeface="Arial"/>
                <a:cs typeface="Arial"/>
              </a:rPr>
              <a:t> </a:t>
            </a:r>
            <a:r>
              <a:rPr dirty="0" sz="1750" spc="-25">
                <a:solidFill>
                  <a:srgbClr val="504B48"/>
                </a:solidFill>
                <a:latin typeface="Arial"/>
                <a:cs typeface="Arial"/>
              </a:rPr>
              <a:t>all </a:t>
            </a:r>
            <a:r>
              <a:rPr dirty="0" sz="1750" spc="-10">
                <a:solidFill>
                  <a:srgbClr val="504B48"/>
                </a:solidFill>
                <a:latin typeface="Arial"/>
                <a:cs typeface="Arial"/>
              </a:rPr>
              <a:t>physicians.</a:t>
            </a:r>
            <a:endParaRPr sz="1750">
              <a:latin typeface="Arial"/>
              <a:cs typeface="Arial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10326687" y="5935688"/>
            <a:ext cx="2737485" cy="16027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00"/>
              </a:spcBef>
              <a:buChar char="•"/>
              <a:tabLst>
                <a:tab pos="354965" algn="l"/>
              </a:tabLst>
            </a:pPr>
            <a:r>
              <a:rPr dirty="0" sz="1750">
                <a:solidFill>
                  <a:srgbClr val="504B48"/>
                </a:solidFill>
                <a:latin typeface="Arial"/>
                <a:cs typeface="Arial"/>
              </a:rPr>
              <a:t>Credential</a:t>
            </a:r>
            <a:r>
              <a:rPr dirty="0" sz="1750" spc="-105">
                <a:solidFill>
                  <a:srgbClr val="504B48"/>
                </a:solidFill>
                <a:latin typeface="Arial"/>
                <a:cs typeface="Arial"/>
              </a:rPr>
              <a:t> </a:t>
            </a:r>
            <a:r>
              <a:rPr dirty="0" sz="1750" spc="-10">
                <a:solidFill>
                  <a:srgbClr val="504B48"/>
                </a:solidFill>
                <a:latin typeface="Arial"/>
                <a:cs typeface="Arial"/>
              </a:rPr>
              <a:t>management</a:t>
            </a:r>
            <a:endParaRPr sz="175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spcBef>
                <a:spcPts val="1340"/>
              </a:spcBef>
              <a:buChar char="•"/>
              <a:tabLst>
                <a:tab pos="354965" algn="l"/>
              </a:tabLst>
            </a:pPr>
            <a:r>
              <a:rPr dirty="0" sz="1750">
                <a:solidFill>
                  <a:srgbClr val="504B48"/>
                </a:solidFill>
                <a:latin typeface="Arial"/>
                <a:cs typeface="Arial"/>
              </a:rPr>
              <a:t>Smart</a:t>
            </a:r>
            <a:r>
              <a:rPr dirty="0" sz="1750" spc="-55">
                <a:solidFill>
                  <a:srgbClr val="504B48"/>
                </a:solidFill>
                <a:latin typeface="Arial"/>
                <a:cs typeface="Arial"/>
              </a:rPr>
              <a:t> </a:t>
            </a:r>
            <a:r>
              <a:rPr dirty="0" sz="1750" spc="-10">
                <a:solidFill>
                  <a:srgbClr val="504B48"/>
                </a:solidFill>
                <a:latin typeface="Arial"/>
                <a:cs typeface="Arial"/>
              </a:rPr>
              <a:t>scheduling</a:t>
            </a:r>
            <a:endParaRPr sz="175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spcBef>
                <a:spcPts val="1340"/>
              </a:spcBef>
              <a:buChar char="•"/>
              <a:tabLst>
                <a:tab pos="354965" algn="l"/>
              </a:tabLst>
            </a:pPr>
            <a:r>
              <a:rPr dirty="0" sz="1750">
                <a:solidFill>
                  <a:srgbClr val="504B48"/>
                </a:solidFill>
                <a:latin typeface="Arial"/>
                <a:cs typeface="Arial"/>
              </a:rPr>
              <a:t>Workload</a:t>
            </a:r>
            <a:r>
              <a:rPr dirty="0" sz="1750" spc="-90">
                <a:solidFill>
                  <a:srgbClr val="504B48"/>
                </a:solidFill>
                <a:latin typeface="Arial"/>
                <a:cs typeface="Arial"/>
              </a:rPr>
              <a:t> </a:t>
            </a:r>
            <a:r>
              <a:rPr dirty="0" sz="1750" spc="-10">
                <a:solidFill>
                  <a:srgbClr val="504B48"/>
                </a:solidFill>
                <a:latin typeface="Arial"/>
                <a:cs typeface="Arial"/>
              </a:rPr>
              <a:t>balancing</a:t>
            </a:r>
            <a:endParaRPr sz="175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spcBef>
                <a:spcPts val="1340"/>
              </a:spcBef>
              <a:buChar char="•"/>
              <a:tabLst>
                <a:tab pos="354965" algn="l"/>
              </a:tabLst>
            </a:pPr>
            <a:r>
              <a:rPr dirty="0" sz="1750" spc="-10">
                <a:solidFill>
                  <a:srgbClr val="504B48"/>
                </a:solidFill>
                <a:latin typeface="Arial"/>
                <a:cs typeface="Arial"/>
              </a:rPr>
              <a:t>Performance</a:t>
            </a:r>
            <a:r>
              <a:rPr dirty="0" sz="1750" spc="-20">
                <a:solidFill>
                  <a:srgbClr val="504B48"/>
                </a:solidFill>
                <a:latin typeface="Arial"/>
                <a:cs typeface="Arial"/>
              </a:rPr>
              <a:t> </a:t>
            </a:r>
            <a:r>
              <a:rPr dirty="0" sz="1750" spc="-10">
                <a:solidFill>
                  <a:srgbClr val="504B48"/>
                </a:solidFill>
                <a:latin typeface="Arial"/>
                <a:cs typeface="Arial"/>
              </a:rPr>
              <a:t>tracking</a:t>
            </a:r>
            <a:endParaRPr sz="17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129020" y="605153"/>
            <a:ext cx="6229985" cy="5816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972435" algn="l"/>
                <a:tab pos="3410585" algn="l"/>
              </a:tabLst>
            </a:pPr>
            <a:r>
              <a:rPr dirty="0" sz="3650" spc="-10" b="0">
                <a:solidFill>
                  <a:srgbClr val="1F1B17"/>
                </a:solidFill>
                <a:latin typeface="Arial"/>
                <a:cs typeface="Arial"/>
              </a:rPr>
              <a:t>Appointments</a:t>
            </a:r>
            <a:r>
              <a:rPr dirty="0" sz="3650" b="0">
                <a:solidFill>
                  <a:srgbClr val="1F1B17"/>
                </a:solidFill>
                <a:latin typeface="Arial"/>
                <a:cs typeface="Arial"/>
              </a:rPr>
              <a:t>	</a:t>
            </a:r>
            <a:r>
              <a:rPr dirty="0" sz="3650" spc="-50" b="0">
                <a:solidFill>
                  <a:srgbClr val="1F1B17"/>
                </a:solidFill>
                <a:latin typeface="Arial"/>
                <a:cs typeface="Arial"/>
              </a:rPr>
              <a:t>&amp;</a:t>
            </a:r>
            <a:r>
              <a:rPr dirty="0" sz="3650" b="0">
                <a:solidFill>
                  <a:srgbClr val="1F1B17"/>
                </a:solidFill>
                <a:latin typeface="Arial"/>
                <a:cs typeface="Arial"/>
              </a:rPr>
              <a:t>	</a:t>
            </a:r>
            <a:r>
              <a:rPr dirty="0" sz="3650" spc="-10" b="0">
                <a:solidFill>
                  <a:srgbClr val="1F1B17"/>
                </a:solidFill>
                <a:latin typeface="Arial"/>
                <a:cs typeface="Arial"/>
              </a:rPr>
              <a:t>Consultations</a:t>
            </a:r>
            <a:endParaRPr sz="3650">
              <a:latin typeface="Arial"/>
              <a:cs typeface="Arial"/>
            </a:endParaRPr>
          </a:p>
        </p:txBody>
      </p:sp>
      <p:sp>
        <p:nvSpPr>
          <p:cNvPr id="4" name="object 4" descr=""/>
          <p:cNvSpPr/>
          <p:nvPr/>
        </p:nvSpPr>
        <p:spPr>
          <a:xfrm>
            <a:off x="6141720" y="2574963"/>
            <a:ext cx="187325" cy="1123950"/>
          </a:xfrm>
          <a:custGeom>
            <a:avLst/>
            <a:gdLst/>
            <a:ahLst/>
            <a:cxnLst/>
            <a:rect l="l" t="t" r="r" b="b"/>
            <a:pathLst>
              <a:path w="187325" h="1123950">
                <a:moveTo>
                  <a:pt x="159080" y="0"/>
                </a:moveTo>
                <a:lnTo>
                  <a:pt x="28086" y="0"/>
                </a:lnTo>
                <a:lnTo>
                  <a:pt x="17197" y="2221"/>
                </a:lnTo>
                <a:lnTo>
                  <a:pt x="8265" y="8262"/>
                </a:lnTo>
                <a:lnTo>
                  <a:pt x="2221" y="17193"/>
                </a:lnTo>
                <a:lnTo>
                  <a:pt x="0" y="28079"/>
                </a:lnTo>
                <a:lnTo>
                  <a:pt x="0" y="1095273"/>
                </a:lnTo>
                <a:lnTo>
                  <a:pt x="2221" y="1106159"/>
                </a:lnTo>
                <a:lnTo>
                  <a:pt x="8265" y="1115090"/>
                </a:lnTo>
                <a:lnTo>
                  <a:pt x="17197" y="1121131"/>
                </a:lnTo>
                <a:lnTo>
                  <a:pt x="28086" y="1123353"/>
                </a:lnTo>
                <a:lnTo>
                  <a:pt x="159080" y="1123353"/>
                </a:lnTo>
                <a:lnTo>
                  <a:pt x="169968" y="1121131"/>
                </a:lnTo>
                <a:lnTo>
                  <a:pt x="178901" y="1115090"/>
                </a:lnTo>
                <a:lnTo>
                  <a:pt x="184944" y="1106159"/>
                </a:lnTo>
                <a:lnTo>
                  <a:pt x="187166" y="1095273"/>
                </a:lnTo>
                <a:lnTo>
                  <a:pt x="187166" y="28079"/>
                </a:lnTo>
                <a:lnTo>
                  <a:pt x="184944" y="17193"/>
                </a:lnTo>
                <a:lnTo>
                  <a:pt x="178901" y="8262"/>
                </a:lnTo>
                <a:lnTo>
                  <a:pt x="169968" y="2221"/>
                </a:lnTo>
                <a:lnTo>
                  <a:pt x="159080" y="0"/>
                </a:lnTo>
                <a:close/>
              </a:path>
            </a:pathLst>
          </a:custGeom>
          <a:solidFill>
            <a:srgbClr val="F8F7F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 txBox="1"/>
          <p:nvPr/>
        </p:nvSpPr>
        <p:spPr>
          <a:xfrm>
            <a:off x="6129020" y="1449056"/>
            <a:ext cx="7768590" cy="20256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35100"/>
              </a:lnSpc>
              <a:spcBef>
                <a:spcPts val="100"/>
              </a:spcBef>
            </a:pPr>
            <a:r>
              <a:rPr dirty="0" sz="1450">
                <a:solidFill>
                  <a:srgbClr val="504B48"/>
                </a:solidFill>
                <a:latin typeface="Arial"/>
                <a:cs typeface="Arial"/>
              </a:rPr>
              <a:t>Intelligent</a:t>
            </a:r>
            <a:r>
              <a:rPr dirty="0" sz="1450" spc="-50">
                <a:solidFill>
                  <a:srgbClr val="504B48"/>
                </a:solidFill>
                <a:latin typeface="Arial"/>
                <a:cs typeface="Arial"/>
              </a:rPr>
              <a:t> </a:t>
            </a:r>
            <a:r>
              <a:rPr dirty="0" sz="1450" spc="-10">
                <a:solidFill>
                  <a:srgbClr val="504B48"/>
                </a:solidFill>
                <a:latin typeface="Arial"/>
                <a:cs typeface="Arial"/>
              </a:rPr>
              <a:t>appointment</a:t>
            </a:r>
            <a:r>
              <a:rPr dirty="0" sz="1450" spc="-50">
                <a:solidFill>
                  <a:srgbClr val="504B48"/>
                </a:solidFill>
                <a:latin typeface="Arial"/>
                <a:cs typeface="Arial"/>
              </a:rPr>
              <a:t> </a:t>
            </a:r>
            <a:r>
              <a:rPr dirty="0" sz="1450" spc="-10">
                <a:solidFill>
                  <a:srgbClr val="504B48"/>
                </a:solidFill>
                <a:latin typeface="Arial"/>
                <a:cs typeface="Arial"/>
              </a:rPr>
              <a:t>scheduling</a:t>
            </a:r>
            <a:r>
              <a:rPr dirty="0" sz="1450" spc="-45">
                <a:solidFill>
                  <a:srgbClr val="504B48"/>
                </a:solidFill>
                <a:latin typeface="Arial"/>
                <a:cs typeface="Arial"/>
              </a:rPr>
              <a:t> </a:t>
            </a:r>
            <a:r>
              <a:rPr dirty="0" sz="1450">
                <a:solidFill>
                  <a:srgbClr val="504B48"/>
                </a:solidFill>
                <a:latin typeface="Arial"/>
                <a:cs typeface="Arial"/>
              </a:rPr>
              <a:t>matches</a:t>
            </a:r>
            <a:r>
              <a:rPr dirty="0" sz="1450" spc="-50">
                <a:solidFill>
                  <a:srgbClr val="504B48"/>
                </a:solidFill>
                <a:latin typeface="Arial"/>
                <a:cs typeface="Arial"/>
              </a:rPr>
              <a:t> </a:t>
            </a:r>
            <a:r>
              <a:rPr dirty="0" sz="1450">
                <a:solidFill>
                  <a:srgbClr val="504B48"/>
                </a:solidFill>
                <a:latin typeface="Arial"/>
                <a:cs typeface="Arial"/>
              </a:rPr>
              <a:t>patients</a:t>
            </a:r>
            <a:r>
              <a:rPr dirty="0" sz="1450" spc="-50">
                <a:solidFill>
                  <a:srgbClr val="504B48"/>
                </a:solidFill>
                <a:latin typeface="Arial"/>
                <a:cs typeface="Arial"/>
              </a:rPr>
              <a:t> </a:t>
            </a:r>
            <a:r>
              <a:rPr dirty="0" sz="1450">
                <a:solidFill>
                  <a:srgbClr val="504B48"/>
                </a:solidFill>
                <a:latin typeface="Arial"/>
                <a:cs typeface="Arial"/>
              </a:rPr>
              <a:t>with</a:t>
            </a:r>
            <a:r>
              <a:rPr dirty="0" sz="1450" spc="-45">
                <a:solidFill>
                  <a:srgbClr val="504B48"/>
                </a:solidFill>
                <a:latin typeface="Arial"/>
                <a:cs typeface="Arial"/>
              </a:rPr>
              <a:t> </a:t>
            </a:r>
            <a:r>
              <a:rPr dirty="0" sz="1450" spc="-10">
                <a:solidFill>
                  <a:srgbClr val="504B48"/>
                </a:solidFill>
                <a:latin typeface="Arial"/>
                <a:cs typeface="Arial"/>
              </a:rPr>
              <a:t>appropriate</a:t>
            </a:r>
            <a:r>
              <a:rPr dirty="0" sz="1450" spc="-50">
                <a:solidFill>
                  <a:srgbClr val="504B48"/>
                </a:solidFill>
                <a:latin typeface="Arial"/>
                <a:cs typeface="Arial"/>
              </a:rPr>
              <a:t> </a:t>
            </a:r>
            <a:r>
              <a:rPr dirty="0" sz="1450">
                <a:solidFill>
                  <a:srgbClr val="504B48"/>
                </a:solidFill>
                <a:latin typeface="Arial"/>
                <a:cs typeface="Arial"/>
              </a:rPr>
              <a:t>physicians</a:t>
            </a:r>
            <a:r>
              <a:rPr dirty="0" sz="1450" spc="-50">
                <a:solidFill>
                  <a:srgbClr val="504B48"/>
                </a:solidFill>
                <a:latin typeface="Arial"/>
                <a:cs typeface="Arial"/>
              </a:rPr>
              <a:t> </a:t>
            </a:r>
            <a:r>
              <a:rPr dirty="0" sz="1450">
                <a:solidFill>
                  <a:srgbClr val="504B48"/>
                </a:solidFill>
                <a:latin typeface="Arial"/>
                <a:cs typeface="Arial"/>
              </a:rPr>
              <a:t>based</a:t>
            </a:r>
            <a:r>
              <a:rPr dirty="0" sz="1450" spc="-45">
                <a:solidFill>
                  <a:srgbClr val="504B48"/>
                </a:solidFill>
                <a:latin typeface="Arial"/>
                <a:cs typeface="Arial"/>
              </a:rPr>
              <a:t> </a:t>
            </a:r>
            <a:r>
              <a:rPr dirty="0" sz="1450" spc="-25">
                <a:solidFill>
                  <a:srgbClr val="504B48"/>
                </a:solidFill>
                <a:latin typeface="Arial"/>
                <a:cs typeface="Arial"/>
              </a:rPr>
              <a:t>on </a:t>
            </a:r>
            <a:r>
              <a:rPr dirty="0" sz="1450">
                <a:solidFill>
                  <a:srgbClr val="504B48"/>
                </a:solidFill>
                <a:latin typeface="Arial"/>
                <a:cs typeface="Arial"/>
              </a:rPr>
              <a:t>specialty,</a:t>
            </a:r>
            <a:r>
              <a:rPr dirty="0" sz="1450" spc="-50">
                <a:solidFill>
                  <a:srgbClr val="504B48"/>
                </a:solidFill>
                <a:latin typeface="Arial"/>
                <a:cs typeface="Arial"/>
              </a:rPr>
              <a:t> </a:t>
            </a:r>
            <a:r>
              <a:rPr dirty="0" sz="1450" spc="-10">
                <a:solidFill>
                  <a:srgbClr val="504B48"/>
                </a:solidFill>
                <a:latin typeface="Arial"/>
                <a:cs typeface="Arial"/>
              </a:rPr>
              <a:t>availability,</a:t>
            </a:r>
            <a:r>
              <a:rPr dirty="0" sz="1450" spc="-45">
                <a:solidFill>
                  <a:srgbClr val="504B48"/>
                </a:solidFill>
                <a:latin typeface="Arial"/>
                <a:cs typeface="Arial"/>
              </a:rPr>
              <a:t> </a:t>
            </a:r>
            <a:r>
              <a:rPr dirty="0" sz="1450">
                <a:solidFill>
                  <a:srgbClr val="504B48"/>
                </a:solidFill>
                <a:latin typeface="Arial"/>
                <a:cs typeface="Arial"/>
              </a:rPr>
              <a:t>and</a:t>
            </a:r>
            <a:r>
              <a:rPr dirty="0" sz="1450" spc="-50">
                <a:solidFill>
                  <a:srgbClr val="504B48"/>
                </a:solidFill>
                <a:latin typeface="Arial"/>
                <a:cs typeface="Arial"/>
              </a:rPr>
              <a:t> </a:t>
            </a:r>
            <a:r>
              <a:rPr dirty="0" sz="1450">
                <a:solidFill>
                  <a:srgbClr val="504B48"/>
                </a:solidFill>
                <a:latin typeface="Arial"/>
                <a:cs typeface="Arial"/>
              </a:rPr>
              <a:t>patient</a:t>
            </a:r>
            <a:r>
              <a:rPr dirty="0" sz="1450" spc="-45">
                <a:solidFill>
                  <a:srgbClr val="504B48"/>
                </a:solidFill>
                <a:latin typeface="Arial"/>
                <a:cs typeface="Arial"/>
              </a:rPr>
              <a:t> </a:t>
            </a:r>
            <a:r>
              <a:rPr dirty="0" sz="1450">
                <a:solidFill>
                  <a:srgbClr val="504B48"/>
                </a:solidFill>
                <a:latin typeface="Arial"/>
                <a:cs typeface="Arial"/>
              </a:rPr>
              <a:t>needs.</a:t>
            </a:r>
            <a:r>
              <a:rPr dirty="0" sz="1450" spc="-45">
                <a:solidFill>
                  <a:srgbClr val="504B48"/>
                </a:solidFill>
                <a:latin typeface="Arial"/>
                <a:cs typeface="Arial"/>
              </a:rPr>
              <a:t> </a:t>
            </a:r>
            <a:r>
              <a:rPr dirty="0" sz="1450">
                <a:solidFill>
                  <a:srgbClr val="504B48"/>
                </a:solidFill>
                <a:latin typeface="Arial"/>
                <a:cs typeface="Arial"/>
              </a:rPr>
              <a:t>The</a:t>
            </a:r>
            <a:r>
              <a:rPr dirty="0" sz="1450" spc="-50">
                <a:solidFill>
                  <a:srgbClr val="504B48"/>
                </a:solidFill>
                <a:latin typeface="Arial"/>
                <a:cs typeface="Arial"/>
              </a:rPr>
              <a:t> </a:t>
            </a:r>
            <a:r>
              <a:rPr dirty="0" sz="1450" spc="-10">
                <a:solidFill>
                  <a:srgbClr val="504B48"/>
                </a:solidFill>
                <a:latin typeface="Arial"/>
                <a:cs typeface="Arial"/>
              </a:rPr>
              <a:t>consultation</a:t>
            </a:r>
            <a:r>
              <a:rPr dirty="0" sz="1450" spc="-45">
                <a:solidFill>
                  <a:srgbClr val="504B48"/>
                </a:solidFill>
                <a:latin typeface="Arial"/>
                <a:cs typeface="Arial"/>
              </a:rPr>
              <a:t> </a:t>
            </a:r>
            <a:r>
              <a:rPr dirty="0" sz="1450">
                <a:solidFill>
                  <a:srgbClr val="504B48"/>
                </a:solidFill>
                <a:latin typeface="Arial"/>
                <a:cs typeface="Arial"/>
              </a:rPr>
              <a:t>module</a:t>
            </a:r>
            <a:r>
              <a:rPr dirty="0" sz="1450" spc="-45">
                <a:solidFill>
                  <a:srgbClr val="504B48"/>
                </a:solidFill>
                <a:latin typeface="Arial"/>
                <a:cs typeface="Arial"/>
              </a:rPr>
              <a:t> </a:t>
            </a:r>
            <a:r>
              <a:rPr dirty="0" sz="1450">
                <a:solidFill>
                  <a:srgbClr val="504B48"/>
                </a:solidFill>
                <a:latin typeface="Arial"/>
                <a:cs typeface="Arial"/>
              </a:rPr>
              <a:t>enables</a:t>
            </a:r>
            <a:r>
              <a:rPr dirty="0" sz="1450" spc="-50">
                <a:solidFill>
                  <a:srgbClr val="504B48"/>
                </a:solidFill>
                <a:latin typeface="Arial"/>
                <a:cs typeface="Arial"/>
              </a:rPr>
              <a:t> </a:t>
            </a:r>
            <a:r>
              <a:rPr dirty="0" sz="1450">
                <a:solidFill>
                  <a:srgbClr val="504B48"/>
                </a:solidFill>
                <a:latin typeface="Arial"/>
                <a:cs typeface="Arial"/>
              </a:rPr>
              <a:t>secure</a:t>
            </a:r>
            <a:r>
              <a:rPr dirty="0" sz="1450" spc="-45">
                <a:solidFill>
                  <a:srgbClr val="504B48"/>
                </a:solidFill>
                <a:latin typeface="Arial"/>
                <a:cs typeface="Arial"/>
              </a:rPr>
              <a:t> </a:t>
            </a:r>
            <a:r>
              <a:rPr dirty="0" sz="1450">
                <a:solidFill>
                  <a:srgbClr val="504B48"/>
                </a:solidFill>
                <a:latin typeface="Arial"/>
                <a:cs typeface="Arial"/>
              </a:rPr>
              <a:t>video</a:t>
            </a:r>
            <a:r>
              <a:rPr dirty="0" sz="1450" spc="-45">
                <a:solidFill>
                  <a:srgbClr val="504B48"/>
                </a:solidFill>
                <a:latin typeface="Arial"/>
                <a:cs typeface="Arial"/>
              </a:rPr>
              <a:t> </a:t>
            </a:r>
            <a:r>
              <a:rPr dirty="0" sz="1450">
                <a:solidFill>
                  <a:srgbClr val="504B48"/>
                </a:solidFill>
                <a:latin typeface="Arial"/>
                <a:cs typeface="Arial"/>
              </a:rPr>
              <a:t>and</a:t>
            </a:r>
            <a:r>
              <a:rPr dirty="0" sz="1450" spc="-50">
                <a:solidFill>
                  <a:srgbClr val="504B48"/>
                </a:solidFill>
                <a:latin typeface="Arial"/>
                <a:cs typeface="Arial"/>
              </a:rPr>
              <a:t> </a:t>
            </a:r>
            <a:r>
              <a:rPr dirty="0" sz="1450" spc="-25">
                <a:solidFill>
                  <a:srgbClr val="504B48"/>
                </a:solidFill>
                <a:latin typeface="Arial"/>
                <a:cs typeface="Arial"/>
              </a:rPr>
              <a:t>in- </a:t>
            </a:r>
            <a:r>
              <a:rPr dirty="0" sz="1450">
                <a:solidFill>
                  <a:srgbClr val="504B48"/>
                </a:solidFill>
                <a:latin typeface="Arial"/>
                <a:cs typeface="Arial"/>
              </a:rPr>
              <a:t>person</a:t>
            </a:r>
            <a:r>
              <a:rPr dirty="0" sz="1450" spc="-50">
                <a:solidFill>
                  <a:srgbClr val="504B48"/>
                </a:solidFill>
                <a:latin typeface="Arial"/>
                <a:cs typeface="Arial"/>
              </a:rPr>
              <a:t> </a:t>
            </a:r>
            <a:r>
              <a:rPr dirty="0" sz="1450" spc="-10">
                <a:solidFill>
                  <a:srgbClr val="504B48"/>
                </a:solidFill>
                <a:latin typeface="Arial"/>
                <a:cs typeface="Arial"/>
              </a:rPr>
              <a:t>interactions</a:t>
            </a:r>
            <a:r>
              <a:rPr dirty="0" sz="1450" spc="-45">
                <a:solidFill>
                  <a:srgbClr val="504B48"/>
                </a:solidFill>
                <a:latin typeface="Arial"/>
                <a:cs typeface="Arial"/>
              </a:rPr>
              <a:t> </a:t>
            </a:r>
            <a:r>
              <a:rPr dirty="0" sz="1450">
                <a:solidFill>
                  <a:srgbClr val="504B48"/>
                </a:solidFill>
                <a:latin typeface="Arial"/>
                <a:cs typeface="Arial"/>
              </a:rPr>
              <a:t>with</a:t>
            </a:r>
            <a:r>
              <a:rPr dirty="0" sz="1450" spc="-50">
                <a:solidFill>
                  <a:srgbClr val="504B48"/>
                </a:solidFill>
                <a:latin typeface="Arial"/>
                <a:cs typeface="Arial"/>
              </a:rPr>
              <a:t> </a:t>
            </a:r>
            <a:r>
              <a:rPr dirty="0" sz="1450">
                <a:solidFill>
                  <a:srgbClr val="504B48"/>
                </a:solidFill>
                <a:latin typeface="Arial"/>
                <a:cs typeface="Arial"/>
              </a:rPr>
              <a:t>automated</a:t>
            </a:r>
            <a:r>
              <a:rPr dirty="0" sz="1450" spc="-45">
                <a:solidFill>
                  <a:srgbClr val="504B48"/>
                </a:solidFill>
                <a:latin typeface="Arial"/>
                <a:cs typeface="Arial"/>
              </a:rPr>
              <a:t> </a:t>
            </a:r>
            <a:r>
              <a:rPr dirty="0" sz="1450" spc="-10">
                <a:solidFill>
                  <a:srgbClr val="504B48"/>
                </a:solidFill>
                <a:latin typeface="Arial"/>
                <a:cs typeface="Arial"/>
              </a:rPr>
              <a:t>documentation.</a:t>
            </a:r>
            <a:endParaRPr sz="14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620"/>
              </a:spcBef>
            </a:pPr>
            <a:endParaRPr sz="1450">
              <a:latin typeface="Arial"/>
              <a:cs typeface="Arial"/>
            </a:endParaRPr>
          </a:p>
          <a:p>
            <a:pPr marL="386715">
              <a:lnSpc>
                <a:spcPct val="100000"/>
              </a:lnSpc>
            </a:pPr>
            <a:r>
              <a:rPr dirty="0" sz="1800">
                <a:solidFill>
                  <a:srgbClr val="504B48"/>
                </a:solidFill>
                <a:latin typeface="Arial"/>
                <a:cs typeface="Arial"/>
              </a:rPr>
              <a:t>Patient</a:t>
            </a:r>
            <a:r>
              <a:rPr dirty="0" sz="1800" spc="-25">
                <a:solidFill>
                  <a:srgbClr val="504B48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504B48"/>
                </a:solidFill>
                <a:latin typeface="Arial"/>
                <a:cs typeface="Arial"/>
              </a:rPr>
              <a:t>Requests</a:t>
            </a:r>
            <a:r>
              <a:rPr dirty="0" sz="1800" spc="-25">
                <a:solidFill>
                  <a:srgbClr val="504B48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504B48"/>
                </a:solidFill>
                <a:latin typeface="Arial"/>
                <a:cs typeface="Arial"/>
              </a:rPr>
              <a:t>Appointment</a:t>
            </a:r>
            <a:endParaRPr sz="1800">
              <a:latin typeface="Arial"/>
              <a:cs typeface="Arial"/>
            </a:endParaRPr>
          </a:p>
          <a:p>
            <a:pPr marL="386715">
              <a:lnSpc>
                <a:spcPct val="100000"/>
              </a:lnSpc>
              <a:spcBef>
                <a:spcPts val="1505"/>
              </a:spcBef>
            </a:pPr>
            <a:r>
              <a:rPr dirty="0" sz="1450">
                <a:solidFill>
                  <a:srgbClr val="504B48"/>
                </a:solidFill>
                <a:latin typeface="Arial"/>
                <a:cs typeface="Arial"/>
              </a:rPr>
              <a:t>Select</a:t>
            </a:r>
            <a:r>
              <a:rPr dirty="0" sz="1450" spc="-60">
                <a:solidFill>
                  <a:srgbClr val="504B48"/>
                </a:solidFill>
                <a:latin typeface="Arial"/>
                <a:cs typeface="Arial"/>
              </a:rPr>
              <a:t> </a:t>
            </a:r>
            <a:r>
              <a:rPr dirty="0" sz="1450">
                <a:solidFill>
                  <a:srgbClr val="504B48"/>
                </a:solidFill>
                <a:latin typeface="Arial"/>
                <a:cs typeface="Arial"/>
              </a:rPr>
              <a:t>specialty</a:t>
            </a:r>
            <a:r>
              <a:rPr dirty="0" sz="1450" spc="-60">
                <a:solidFill>
                  <a:srgbClr val="504B48"/>
                </a:solidFill>
                <a:latin typeface="Arial"/>
                <a:cs typeface="Arial"/>
              </a:rPr>
              <a:t> </a:t>
            </a:r>
            <a:r>
              <a:rPr dirty="0" sz="1450">
                <a:solidFill>
                  <a:srgbClr val="504B48"/>
                </a:solidFill>
                <a:latin typeface="Arial"/>
                <a:cs typeface="Arial"/>
              </a:rPr>
              <a:t>and</a:t>
            </a:r>
            <a:r>
              <a:rPr dirty="0" sz="1450" spc="-60">
                <a:solidFill>
                  <a:srgbClr val="504B48"/>
                </a:solidFill>
                <a:latin typeface="Arial"/>
                <a:cs typeface="Arial"/>
              </a:rPr>
              <a:t> </a:t>
            </a:r>
            <a:r>
              <a:rPr dirty="0" sz="1450">
                <a:solidFill>
                  <a:srgbClr val="504B48"/>
                </a:solidFill>
                <a:latin typeface="Arial"/>
                <a:cs typeface="Arial"/>
              </a:rPr>
              <a:t>preferred</a:t>
            </a:r>
            <a:r>
              <a:rPr dirty="0" sz="1450" spc="-60">
                <a:solidFill>
                  <a:srgbClr val="504B48"/>
                </a:solidFill>
                <a:latin typeface="Arial"/>
                <a:cs typeface="Arial"/>
              </a:rPr>
              <a:t> </a:t>
            </a:r>
            <a:r>
              <a:rPr dirty="0" sz="1450">
                <a:solidFill>
                  <a:srgbClr val="504B48"/>
                </a:solidFill>
                <a:latin typeface="Arial"/>
                <a:cs typeface="Arial"/>
              </a:rPr>
              <a:t>time</a:t>
            </a:r>
            <a:r>
              <a:rPr dirty="0" sz="1450" spc="-60">
                <a:solidFill>
                  <a:srgbClr val="504B48"/>
                </a:solidFill>
                <a:latin typeface="Arial"/>
                <a:cs typeface="Arial"/>
              </a:rPr>
              <a:t> </a:t>
            </a:r>
            <a:r>
              <a:rPr dirty="0" sz="1450" spc="-20">
                <a:solidFill>
                  <a:srgbClr val="504B48"/>
                </a:solidFill>
                <a:latin typeface="Arial"/>
                <a:cs typeface="Arial"/>
              </a:rPr>
              <a:t>slots</a:t>
            </a:r>
            <a:endParaRPr sz="1450">
              <a:latin typeface="Arial"/>
              <a:cs typeface="Arial"/>
            </a:endParaRPr>
          </a:p>
        </p:txBody>
      </p:sp>
      <p:sp>
        <p:nvSpPr>
          <p:cNvPr id="6" name="object 6" descr=""/>
          <p:cNvSpPr/>
          <p:nvPr/>
        </p:nvSpPr>
        <p:spPr>
          <a:xfrm>
            <a:off x="6422466" y="3885488"/>
            <a:ext cx="187325" cy="1123950"/>
          </a:xfrm>
          <a:custGeom>
            <a:avLst/>
            <a:gdLst/>
            <a:ahLst/>
            <a:cxnLst/>
            <a:rect l="l" t="t" r="r" b="b"/>
            <a:pathLst>
              <a:path w="187325" h="1123950">
                <a:moveTo>
                  <a:pt x="159080" y="0"/>
                </a:moveTo>
                <a:lnTo>
                  <a:pt x="28086" y="0"/>
                </a:lnTo>
                <a:lnTo>
                  <a:pt x="17197" y="2221"/>
                </a:lnTo>
                <a:lnTo>
                  <a:pt x="8265" y="8262"/>
                </a:lnTo>
                <a:lnTo>
                  <a:pt x="2221" y="17193"/>
                </a:lnTo>
                <a:lnTo>
                  <a:pt x="0" y="28079"/>
                </a:lnTo>
                <a:lnTo>
                  <a:pt x="0" y="1095273"/>
                </a:lnTo>
                <a:lnTo>
                  <a:pt x="2221" y="1106159"/>
                </a:lnTo>
                <a:lnTo>
                  <a:pt x="8265" y="1115090"/>
                </a:lnTo>
                <a:lnTo>
                  <a:pt x="17197" y="1121131"/>
                </a:lnTo>
                <a:lnTo>
                  <a:pt x="28086" y="1123353"/>
                </a:lnTo>
                <a:lnTo>
                  <a:pt x="159080" y="1123353"/>
                </a:lnTo>
                <a:lnTo>
                  <a:pt x="169968" y="1121131"/>
                </a:lnTo>
                <a:lnTo>
                  <a:pt x="178901" y="1115090"/>
                </a:lnTo>
                <a:lnTo>
                  <a:pt x="184944" y="1106159"/>
                </a:lnTo>
                <a:lnTo>
                  <a:pt x="187166" y="1095273"/>
                </a:lnTo>
                <a:lnTo>
                  <a:pt x="187166" y="28079"/>
                </a:lnTo>
                <a:lnTo>
                  <a:pt x="184944" y="17193"/>
                </a:lnTo>
                <a:lnTo>
                  <a:pt x="178901" y="8262"/>
                </a:lnTo>
                <a:lnTo>
                  <a:pt x="169968" y="2221"/>
                </a:lnTo>
                <a:lnTo>
                  <a:pt x="159080" y="0"/>
                </a:lnTo>
                <a:close/>
              </a:path>
            </a:pathLst>
          </a:custGeom>
          <a:solidFill>
            <a:srgbClr val="F8F7F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 descr=""/>
          <p:cNvSpPr txBox="1"/>
          <p:nvPr/>
        </p:nvSpPr>
        <p:spPr>
          <a:xfrm>
            <a:off x="6784099" y="4072890"/>
            <a:ext cx="3717290" cy="711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504B48"/>
                </a:solidFill>
                <a:latin typeface="Arial"/>
                <a:cs typeface="Arial"/>
              </a:rPr>
              <a:t>System</a:t>
            </a:r>
            <a:r>
              <a:rPr dirty="0" sz="1800" spc="-5">
                <a:solidFill>
                  <a:srgbClr val="504B48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504B48"/>
                </a:solidFill>
                <a:latin typeface="Arial"/>
                <a:cs typeface="Arial"/>
              </a:rPr>
              <a:t>Recommends</a:t>
            </a:r>
            <a:r>
              <a:rPr dirty="0" sz="1800" spc="-5">
                <a:solidFill>
                  <a:srgbClr val="504B48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504B48"/>
                </a:solidFill>
                <a:latin typeface="Arial"/>
                <a:cs typeface="Arial"/>
              </a:rPr>
              <a:t>Physicians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05"/>
              </a:spcBef>
            </a:pPr>
            <a:r>
              <a:rPr dirty="0" sz="1450">
                <a:solidFill>
                  <a:srgbClr val="504B48"/>
                </a:solidFill>
                <a:latin typeface="Arial"/>
                <a:cs typeface="Arial"/>
              </a:rPr>
              <a:t>Matches</a:t>
            </a:r>
            <a:r>
              <a:rPr dirty="0" sz="1450" spc="-45">
                <a:solidFill>
                  <a:srgbClr val="504B48"/>
                </a:solidFill>
                <a:latin typeface="Arial"/>
                <a:cs typeface="Arial"/>
              </a:rPr>
              <a:t> </a:t>
            </a:r>
            <a:r>
              <a:rPr dirty="0" sz="1450">
                <a:solidFill>
                  <a:srgbClr val="504B48"/>
                </a:solidFill>
                <a:latin typeface="Arial"/>
                <a:cs typeface="Arial"/>
              </a:rPr>
              <a:t>doctor</a:t>
            </a:r>
            <a:r>
              <a:rPr dirty="0" sz="1450" spc="-45">
                <a:solidFill>
                  <a:srgbClr val="504B48"/>
                </a:solidFill>
                <a:latin typeface="Arial"/>
                <a:cs typeface="Arial"/>
              </a:rPr>
              <a:t> </a:t>
            </a:r>
            <a:r>
              <a:rPr dirty="0" sz="1450" spc="-10">
                <a:solidFill>
                  <a:srgbClr val="504B48"/>
                </a:solidFill>
                <a:latin typeface="Arial"/>
                <a:cs typeface="Arial"/>
              </a:rPr>
              <a:t>availability</a:t>
            </a:r>
            <a:r>
              <a:rPr dirty="0" sz="1450" spc="-40">
                <a:solidFill>
                  <a:srgbClr val="504B48"/>
                </a:solidFill>
                <a:latin typeface="Arial"/>
                <a:cs typeface="Arial"/>
              </a:rPr>
              <a:t> </a:t>
            </a:r>
            <a:r>
              <a:rPr dirty="0" sz="1450">
                <a:solidFill>
                  <a:srgbClr val="504B48"/>
                </a:solidFill>
                <a:latin typeface="Arial"/>
                <a:cs typeface="Arial"/>
              </a:rPr>
              <a:t>with</a:t>
            </a:r>
            <a:r>
              <a:rPr dirty="0" sz="1450" spc="-45">
                <a:solidFill>
                  <a:srgbClr val="504B48"/>
                </a:solidFill>
                <a:latin typeface="Arial"/>
                <a:cs typeface="Arial"/>
              </a:rPr>
              <a:t> </a:t>
            </a:r>
            <a:r>
              <a:rPr dirty="0" sz="1450">
                <a:solidFill>
                  <a:srgbClr val="504B48"/>
                </a:solidFill>
                <a:latin typeface="Arial"/>
                <a:cs typeface="Arial"/>
              </a:rPr>
              <a:t>patient</a:t>
            </a:r>
            <a:r>
              <a:rPr dirty="0" sz="1450" spc="-45">
                <a:solidFill>
                  <a:srgbClr val="504B48"/>
                </a:solidFill>
                <a:latin typeface="Arial"/>
                <a:cs typeface="Arial"/>
              </a:rPr>
              <a:t> </a:t>
            </a:r>
            <a:r>
              <a:rPr dirty="0" sz="1450" spc="-10">
                <a:solidFill>
                  <a:srgbClr val="504B48"/>
                </a:solidFill>
                <a:latin typeface="Arial"/>
                <a:cs typeface="Arial"/>
              </a:rPr>
              <a:t>needs</a:t>
            </a:r>
            <a:endParaRPr sz="1450">
              <a:latin typeface="Arial"/>
              <a:cs typeface="Arial"/>
            </a:endParaRPr>
          </a:p>
        </p:txBody>
      </p:sp>
      <p:sp>
        <p:nvSpPr>
          <p:cNvPr id="8" name="object 8" descr=""/>
          <p:cNvSpPr/>
          <p:nvPr/>
        </p:nvSpPr>
        <p:spPr>
          <a:xfrm>
            <a:off x="6703339" y="5196001"/>
            <a:ext cx="187325" cy="1123950"/>
          </a:xfrm>
          <a:custGeom>
            <a:avLst/>
            <a:gdLst/>
            <a:ahLst/>
            <a:cxnLst/>
            <a:rect l="l" t="t" r="r" b="b"/>
            <a:pathLst>
              <a:path w="187325" h="1123950">
                <a:moveTo>
                  <a:pt x="159080" y="0"/>
                </a:moveTo>
                <a:lnTo>
                  <a:pt x="28086" y="0"/>
                </a:lnTo>
                <a:lnTo>
                  <a:pt x="17197" y="2221"/>
                </a:lnTo>
                <a:lnTo>
                  <a:pt x="8265" y="8262"/>
                </a:lnTo>
                <a:lnTo>
                  <a:pt x="2221" y="17193"/>
                </a:lnTo>
                <a:lnTo>
                  <a:pt x="0" y="28079"/>
                </a:lnTo>
                <a:lnTo>
                  <a:pt x="0" y="1095273"/>
                </a:lnTo>
                <a:lnTo>
                  <a:pt x="2221" y="1106159"/>
                </a:lnTo>
                <a:lnTo>
                  <a:pt x="8265" y="1115090"/>
                </a:lnTo>
                <a:lnTo>
                  <a:pt x="17197" y="1121131"/>
                </a:lnTo>
                <a:lnTo>
                  <a:pt x="28086" y="1123353"/>
                </a:lnTo>
                <a:lnTo>
                  <a:pt x="159080" y="1123353"/>
                </a:lnTo>
                <a:lnTo>
                  <a:pt x="169968" y="1121131"/>
                </a:lnTo>
                <a:lnTo>
                  <a:pt x="178901" y="1115090"/>
                </a:lnTo>
                <a:lnTo>
                  <a:pt x="184944" y="1106159"/>
                </a:lnTo>
                <a:lnTo>
                  <a:pt x="187166" y="1095273"/>
                </a:lnTo>
                <a:lnTo>
                  <a:pt x="187166" y="28079"/>
                </a:lnTo>
                <a:lnTo>
                  <a:pt x="184944" y="17193"/>
                </a:lnTo>
                <a:lnTo>
                  <a:pt x="178901" y="8262"/>
                </a:lnTo>
                <a:lnTo>
                  <a:pt x="169968" y="2221"/>
                </a:lnTo>
                <a:lnTo>
                  <a:pt x="159080" y="0"/>
                </a:lnTo>
                <a:close/>
              </a:path>
            </a:pathLst>
          </a:custGeom>
          <a:solidFill>
            <a:srgbClr val="F8F7F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 descr=""/>
          <p:cNvSpPr txBox="1"/>
          <p:nvPr/>
        </p:nvSpPr>
        <p:spPr>
          <a:xfrm>
            <a:off x="7064971" y="5383415"/>
            <a:ext cx="3452495" cy="711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504B48"/>
                </a:solidFill>
                <a:latin typeface="Arial"/>
                <a:cs typeface="Arial"/>
              </a:rPr>
              <a:t>Automated</a:t>
            </a:r>
            <a:r>
              <a:rPr dirty="0" sz="1800" spc="-25">
                <a:solidFill>
                  <a:srgbClr val="504B48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504B48"/>
                </a:solidFill>
                <a:latin typeface="Arial"/>
                <a:cs typeface="Arial"/>
              </a:rPr>
              <a:t>Confirmation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05"/>
              </a:spcBef>
            </a:pPr>
            <a:r>
              <a:rPr dirty="0" sz="1450">
                <a:solidFill>
                  <a:srgbClr val="504B48"/>
                </a:solidFill>
                <a:latin typeface="Arial"/>
                <a:cs typeface="Arial"/>
              </a:rPr>
              <a:t>Instant</a:t>
            </a:r>
            <a:r>
              <a:rPr dirty="0" sz="1450" spc="-60">
                <a:solidFill>
                  <a:srgbClr val="504B48"/>
                </a:solidFill>
                <a:latin typeface="Arial"/>
                <a:cs typeface="Arial"/>
              </a:rPr>
              <a:t> </a:t>
            </a:r>
            <a:r>
              <a:rPr dirty="0" sz="1450">
                <a:solidFill>
                  <a:srgbClr val="504B48"/>
                </a:solidFill>
                <a:latin typeface="Arial"/>
                <a:cs typeface="Arial"/>
              </a:rPr>
              <a:t>booking</a:t>
            </a:r>
            <a:r>
              <a:rPr dirty="0" sz="1450" spc="-60">
                <a:solidFill>
                  <a:srgbClr val="504B48"/>
                </a:solidFill>
                <a:latin typeface="Arial"/>
                <a:cs typeface="Arial"/>
              </a:rPr>
              <a:t> </a:t>
            </a:r>
            <a:r>
              <a:rPr dirty="0" sz="1450">
                <a:solidFill>
                  <a:srgbClr val="504B48"/>
                </a:solidFill>
                <a:latin typeface="Arial"/>
                <a:cs typeface="Arial"/>
              </a:rPr>
              <a:t>with</a:t>
            </a:r>
            <a:r>
              <a:rPr dirty="0" sz="1450" spc="-60">
                <a:solidFill>
                  <a:srgbClr val="504B48"/>
                </a:solidFill>
                <a:latin typeface="Arial"/>
                <a:cs typeface="Arial"/>
              </a:rPr>
              <a:t> </a:t>
            </a:r>
            <a:r>
              <a:rPr dirty="0" sz="1450">
                <a:solidFill>
                  <a:srgbClr val="504B48"/>
                </a:solidFill>
                <a:latin typeface="Arial"/>
                <a:cs typeface="Arial"/>
              </a:rPr>
              <a:t>reminder</a:t>
            </a:r>
            <a:r>
              <a:rPr dirty="0" sz="1450" spc="-55">
                <a:solidFill>
                  <a:srgbClr val="504B48"/>
                </a:solidFill>
                <a:latin typeface="Arial"/>
                <a:cs typeface="Arial"/>
              </a:rPr>
              <a:t> </a:t>
            </a:r>
            <a:r>
              <a:rPr dirty="0" sz="1450" spc="-10">
                <a:solidFill>
                  <a:srgbClr val="504B48"/>
                </a:solidFill>
                <a:latin typeface="Arial"/>
                <a:cs typeface="Arial"/>
              </a:rPr>
              <a:t>notifications</a:t>
            </a:r>
            <a:endParaRPr sz="1450">
              <a:latin typeface="Arial"/>
              <a:cs typeface="Arial"/>
            </a:endParaRPr>
          </a:p>
        </p:txBody>
      </p:sp>
      <p:sp>
        <p:nvSpPr>
          <p:cNvPr id="10" name="object 10" descr=""/>
          <p:cNvSpPr/>
          <p:nvPr/>
        </p:nvSpPr>
        <p:spPr>
          <a:xfrm>
            <a:off x="6984212" y="6506527"/>
            <a:ext cx="187325" cy="1123950"/>
          </a:xfrm>
          <a:custGeom>
            <a:avLst/>
            <a:gdLst/>
            <a:ahLst/>
            <a:cxnLst/>
            <a:rect l="l" t="t" r="r" b="b"/>
            <a:pathLst>
              <a:path w="187325" h="1123950">
                <a:moveTo>
                  <a:pt x="159080" y="0"/>
                </a:moveTo>
                <a:lnTo>
                  <a:pt x="28086" y="0"/>
                </a:lnTo>
                <a:lnTo>
                  <a:pt x="17197" y="2221"/>
                </a:lnTo>
                <a:lnTo>
                  <a:pt x="8265" y="8262"/>
                </a:lnTo>
                <a:lnTo>
                  <a:pt x="2221" y="17193"/>
                </a:lnTo>
                <a:lnTo>
                  <a:pt x="0" y="28079"/>
                </a:lnTo>
                <a:lnTo>
                  <a:pt x="0" y="1095273"/>
                </a:lnTo>
                <a:lnTo>
                  <a:pt x="2221" y="1106159"/>
                </a:lnTo>
                <a:lnTo>
                  <a:pt x="8265" y="1115090"/>
                </a:lnTo>
                <a:lnTo>
                  <a:pt x="17197" y="1121131"/>
                </a:lnTo>
                <a:lnTo>
                  <a:pt x="28086" y="1123353"/>
                </a:lnTo>
                <a:lnTo>
                  <a:pt x="159080" y="1123353"/>
                </a:lnTo>
                <a:lnTo>
                  <a:pt x="169968" y="1121131"/>
                </a:lnTo>
                <a:lnTo>
                  <a:pt x="178901" y="1115090"/>
                </a:lnTo>
                <a:lnTo>
                  <a:pt x="184944" y="1106159"/>
                </a:lnTo>
                <a:lnTo>
                  <a:pt x="187166" y="1095273"/>
                </a:lnTo>
                <a:lnTo>
                  <a:pt x="187166" y="28079"/>
                </a:lnTo>
                <a:lnTo>
                  <a:pt x="184944" y="17193"/>
                </a:lnTo>
                <a:lnTo>
                  <a:pt x="178901" y="8262"/>
                </a:lnTo>
                <a:lnTo>
                  <a:pt x="169968" y="2221"/>
                </a:lnTo>
                <a:lnTo>
                  <a:pt x="159080" y="0"/>
                </a:lnTo>
                <a:close/>
              </a:path>
            </a:pathLst>
          </a:custGeom>
          <a:solidFill>
            <a:srgbClr val="F8F7F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 descr=""/>
          <p:cNvSpPr txBox="1"/>
          <p:nvPr/>
        </p:nvSpPr>
        <p:spPr>
          <a:xfrm>
            <a:off x="7345845" y="6693941"/>
            <a:ext cx="5120640" cy="711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504B48"/>
                </a:solidFill>
                <a:latin typeface="Arial"/>
                <a:cs typeface="Arial"/>
              </a:rPr>
              <a:t>Secure</a:t>
            </a:r>
            <a:r>
              <a:rPr dirty="0" sz="1800" spc="-20">
                <a:solidFill>
                  <a:srgbClr val="504B48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504B48"/>
                </a:solidFill>
                <a:latin typeface="Arial"/>
                <a:cs typeface="Arial"/>
              </a:rPr>
              <a:t>Consultation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05"/>
              </a:spcBef>
            </a:pPr>
            <a:r>
              <a:rPr dirty="0" sz="1450">
                <a:solidFill>
                  <a:srgbClr val="504B48"/>
                </a:solidFill>
                <a:latin typeface="Arial"/>
                <a:cs typeface="Arial"/>
              </a:rPr>
              <a:t>Video</a:t>
            </a:r>
            <a:r>
              <a:rPr dirty="0" sz="1450" spc="-50">
                <a:solidFill>
                  <a:srgbClr val="504B48"/>
                </a:solidFill>
                <a:latin typeface="Arial"/>
                <a:cs typeface="Arial"/>
              </a:rPr>
              <a:t> </a:t>
            </a:r>
            <a:r>
              <a:rPr dirty="0" sz="1450">
                <a:solidFill>
                  <a:srgbClr val="504B48"/>
                </a:solidFill>
                <a:latin typeface="Arial"/>
                <a:cs typeface="Arial"/>
              </a:rPr>
              <a:t>or</a:t>
            </a:r>
            <a:r>
              <a:rPr dirty="0" sz="1450" spc="-50">
                <a:solidFill>
                  <a:srgbClr val="504B48"/>
                </a:solidFill>
                <a:latin typeface="Arial"/>
                <a:cs typeface="Arial"/>
              </a:rPr>
              <a:t> </a:t>
            </a:r>
            <a:r>
              <a:rPr dirty="0" sz="1450" spc="-20">
                <a:solidFill>
                  <a:srgbClr val="504B48"/>
                </a:solidFill>
                <a:latin typeface="Arial"/>
                <a:cs typeface="Arial"/>
              </a:rPr>
              <a:t>in-</a:t>
            </a:r>
            <a:r>
              <a:rPr dirty="0" sz="1450">
                <a:solidFill>
                  <a:srgbClr val="504B48"/>
                </a:solidFill>
                <a:latin typeface="Arial"/>
                <a:cs typeface="Arial"/>
              </a:rPr>
              <a:t>person</a:t>
            </a:r>
            <a:r>
              <a:rPr dirty="0" sz="1450" spc="-45">
                <a:solidFill>
                  <a:srgbClr val="504B48"/>
                </a:solidFill>
                <a:latin typeface="Arial"/>
                <a:cs typeface="Arial"/>
              </a:rPr>
              <a:t> </a:t>
            </a:r>
            <a:r>
              <a:rPr dirty="0" sz="1450">
                <a:solidFill>
                  <a:srgbClr val="504B48"/>
                </a:solidFill>
                <a:latin typeface="Arial"/>
                <a:cs typeface="Arial"/>
              </a:rPr>
              <a:t>meeting</a:t>
            </a:r>
            <a:r>
              <a:rPr dirty="0" sz="1450" spc="-50">
                <a:solidFill>
                  <a:srgbClr val="504B48"/>
                </a:solidFill>
                <a:latin typeface="Arial"/>
                <a:cs typeface="Arial"/>
              </a:rPr>
              <a:t> </a:t>
            </a:r>
            <a:r>
              <a:rPr dirty="0" sz="1450">
                <a:solidFill>
                  <a:srgbClr val="504B48"/>
                </a:solidFill>
                <a:latin typeface="Arial"/>
                <a:cs typeface="Arial"/>
              </a:rPr>
              <a:t>with</a:t>
            </a:r>
            <a:r>
              <a:rPr dirty="0" sz="1450" spc="-45">
                <a:solidFill>
                  <a:srgbClr val="504B48"/>
                </a:solidFill>
                <a:latin typeface="Arial"/>
                <a:cs typeface="Arial"/>
              </a:rPr>
              <a:t> </a:t>
            </a:r>
            <a:r>
              <a:rPr dirty="0" sz="1450">
                <a:solidFill>
                  <a:srgbClr val="504B48"/>
                </a:solidFill>
                <a:latin typeface="Arial"/>
                <a:cs typeface="Arial"/>
              </a:rPr>
              <a:t>records</a:t>
            </a:r>
            <a:r>
              <a:rPr dirty="0" sz="1450" spc="-50">
                <a:solidFill>
                  <a:srgbClr val="504B48"/>
                </a:solidFill>
                <a:latin typeface="Arial"/>
                <a:cs typeface="Arial"/>
              </a:rPr>
              <a:t> </a:t>
            </a:r>
            <a:r>
              <a:rPr dirty="0" sz="1450">
                <a:solidFill>
                  <a:srgbClr val="504B48"/>
                </a:solidFill>
                <a:latin typeface="Arial"/>
                <a:cs typeface="Arial"/>
              </a:rPr>
              <a:t>updated</a:t>
            </a:r>
            <a:r>
              <a:rPr dirty="0" sz="1450" spc="-50">
                <a:solidFill>
                  <a:srgbClr val="504B48"/>
                </a:solidFill>
                <a:latin typeface="Arial"/>
                <a:cs typeface="Arial"/>
              </a:rPr>
              <a:t> </a:t>
            </a:r>
            <a:r>
              <a:rPr dirty="0" sz="1450" spc="-10">
                <a:solidFill>
                  <a:srgbClr val="504B48"/>
                </a:solidFill>
                <a:latin typeface="Arial"/>
                <a:cs typeface="Arial"/>
              </a:rPr>
              <a:t>automatically</a:t>
            </a:r>
            <a:endParaRPr sz="14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225705" y="763978"/>
            <a:ext cx="6752590" cy="6654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561590" algn="l"/>
                <a:tab pos="3065780" algn="l"/>
                <a:tab pos="4250690" algn="l"/>
              </a:tabLst>
            </a:pPr>
            <a:r>
              <a:rPr dirty="0" sz="4200" spc="-10" b="0">
                <a:solidFill>
                  <a:srgbClr val="1F1B17"/>
                </a:solidFill>
                <a:latin typeface="Arial"/>
                <a:cs typeface="Arial"/>
              </a:rPr>
              <a:t>Pharmacy</a:t>
            </a:r>
            <a:r>
              <a:rPr dirty="0" sz="4200" b="0">
                <a:solidFill>
                  <a:srgbClr val="1F1B17"/>
                </a:solidFill>
                <a:latin typeface="Arial"/>
                <a:cs typeface="Arial"/>
              </a:rPr>
              <a:t>	</a:t>
            </a:r>
            <a:r>
              <a:rPr dirty="0" sz="4200" spc="-50" b="0">
                <a:solidFill>
                  <a:srgbClr val="1F1B17"/>
                </a:solidFill>
                <a:latin typeface="Arial"/>
                <a:cs typeface="Arial"/>
              </a:rPr>
              <a:t>&amp;</a:t>
            </a:r>
            <a:r>
              <a:rPr dirty="0" sz="4200" b="0">
                <a:solidFill>
                  <a:srgbClr val="1F1B17"/>
                </a:solidFill>
                <a:latin typeface="Arial"/>
                <a:cs typeface="Arial"/>
              </a:rPr>
              <a:t>	</a:t>
            </a:r>
            <a:r>
              <a:rPr dirty="0" sz="4200" spc="-10" b="0">
                <a:solidFill>
                  <a:srgbClr val="1F1B17"/>
                </a:solidFill>
                <a:latin typeface="Arial"/>
                <a:cs typeface="Arial"/>
              </a:rPr>
              <a:t>Vital</a:t>
            </a:r>
            <a:r>
              <a:rPr dirty="0" sz="4200" b="0">
                <a:solidFill>
                  <a:srgbClr val="1F1B17"/>
                </a:solidFill>
                <a:latin typeface="Arial"/>
                <a:cs typeface="Arial"/>
              </a:rPr>
              <a:t>	</a:t>
            </a:r>
            <a:r>
              <a:rPr dirty="0" sz="4200" spc="-10" b="0">
                <a:solidFill>
                  <a:srgbClr val="1F1B17"/>
                </a:solidFill>
                <a:latin typeface="Arial"/>
                <a:cs typeface="Arial"/>
              </a:rPr>
              <a:t>Monitoring</a:t>
            </a:r>
            <a:endParaRPr sz="4200">
              <a:latin typeface="Arial"/>
              <a:cs typeface="Arial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6225705" y="2633217"/>
            <a:ext cx="2854960" cy="3454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100">
                <a:solidFill>
                  <a:srgbClr val="1F1B17"/>
                </a:solidFill>
                <a:latin typeface="Arial"/>
                <a:cs typeface="Arial"/>
              </a:rPr>
              <a:t>Pharmacy </a:t>
            </a:r>
            <a:r>
              <a:rPr dirty="0" sz="2100" spc="-10">
                <a:solidFill>
                  <a:srgbClr val="1F1B17"/>
                </a:solidFill>
                <a:latin typeface="Arial"/>
                <a:cs typeface="Arial"/>
              </a:rPr>
              <a:t>Management</a:t>
            </a:r>
            <a:endParaRPr sz="2100">
              <a:latin typeface="Arial"/>
              <a:cs typeface="Arial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6225705" y="3174809"/>
            <a:ext cx="3517900" cy="2082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36400"/>
              </a:lnSpc>
              <a:spcBef>
                <a:spcPts val="100"/>
              </a:spcBef>
            </a:pPr>
            <a:r>
              <a:rPr dirty="0" sz="1650">
                <a:solidFill>
                  <a:srgbClr val="504B48"/>
                </a:solidFill>
                <a:latin typeface="Arial"/>
                <a:cs typeface="Arial"/>
              </a:rPr>
              <a:t>Complete</a:t>
            </a:r>
            <a:r>
              <a:rPr dirty="0" sz="1650" spc="-30">
                <a:solidFill>
                  <a:srgbClr val="504B48"/>
                </a:solidFill>
                <a:latin typeface="Arial"/>
                <a:cs typeface="Arial"/>
              </a:rPr>
              <a:t> </a:t>
            </a:r>
            <a:r>
              <a:rPr dirty="0" sz="1650">
                <a:solidFill>
                  <a:srgbClr val="504B48"/>
                </a:solidFill>
                <a:latin typeface="Arial"/>
                <a:cs typeface="Arial"/>
              </a:rPr>
              <a:t>medicine</a:t>
            </a:r>
            <a:r>
              <a:rPr dirty="0" sz="1650" spc="-25">
                <a:solidFill>
                  <a:srgbClr val="504B48"/>
                </a:solidFill>
                <a:latin typeface="Arial"/>
                <a:cs typeface="Arial"/>
              </a:rPr>
              <a:t> </a:t>
            </a:r>
            <a:r>
              <a:rPr dirty="0" sz="1650">
                <a:solidFill>
                  <a:srgbClr val="504B48"/>
                </a:solidFill>
                <a:latin typeface="Arial"/>
                <a:cs typeface="Arial"/>
              </a:rPr>
              <a:t>booking</a:t>
            </a:r>
            <a:r>
              <a:rPr dirty="0" sz="1650" spc="-25">
                <a:solidFill>
                  <a:srgbClr val="504B48"/>
                </a:solidFill>
                <a:latin typeface="Arial"/>
                <a:cs typeface="Arial"/>
              </a:rPr>
              <a:t> </a:t>
            </a:r>
            <a:r>
              <a:rPr dirty="0" sz="1650">
                <a:solidFill>
                  <a:srgbClr val="504B48"/>
                </a:solidFill>
                <a:latin typeface="Arial"/>
                <a:cs typeface="Arial"/>
              </a:rPr>
              <a:t>with</a:t>
            </a:r>
            <a:r>
              <a:rPr dirty="0" sz="1650" spc="-25">
                <a:solidFill>
                  <a:srgbClr val="504B48"/>
                </a:solidFill>
                <a:latin typeface="Arial"/>
                <a:cs typeface="Arial"/>
              </a:rPr>
              <a:t> </a:t>
            </a:r>
            <a:r>
              <a:rPr dirty="0" sz="1650" spc="-10">
                <a:solidFill>
                  <a:srgbClr val="504B48"/>
                </a:solidFill>
                <a:latin typeface="Arial"/>
                <a:cs typeface="Arial"/>
              </a:rPr>
              <a:t>real- </a:t>
            </a:r>
            <a:r>
              <a:rPr dirty="0" sz="1650">
                <a:solidFill>
                  <a:srgbClr val="504B48"/>
                </a:solidFill>
                <a:latin typeface="Arial"/>
                <a:cs typeface="Arial"/>
              </a:rPr>
              <a:t>time</a:t>
            </a:r>
            <a:r>
              <a:rPr dirty="0" sz="1650" spc="-30">
                <a:solidFill>
                  <a:srgbClr val="504B48"/>
                </a:solidFill>
                <a:latin typeface="Arial"/>
                <a:cs typeface="Arial"/>
              </a:rPr>
              <a:t> </a:t>
            </a:r>
            <a:r>
              <a:rPr dirty="0" sz="1650">
                <a:solidFill>
                  <a:srgbClr val="504B48"/>
                </a:solidFill>
                <a:latin typeface="Arial"/>
                <a:cs typeface="Arial"/>
              </a:rPr>
              <a:t>inventory</a:t>
            </a:r>
            <a:r>
              <a:rPr dirty="0" sz="1650" spc="-25">
                <a:solidFill>
                  <a:srgbClr val="504B48"/>
                </a:solidFill>
                <a:latin typeface="Arial"/>
                <a:cs typeface="Arial"/>
              </a:rPr>
              <a:t> </a:t>
            </a:r>
            <a:r>
              <a:rPr dirty="0" sz="1650">
                <a:solidFill>
                  <a:srgbClr val="504B48"/>
                </a:solidFill>
                <a:latin typeface="Arial"/>
                <a:cs typeface="Arial"/>
              </a:rPr>
              <a:t>tracking.</a:t>
            </a:r>
            <a:r>
              <a:rPr dirty="0" sz="1650" spc="-25">
                <a:solidFill>
                  <a:srgbClr val="504B48"/>
                </a:solidFill>
                <a:latin typeface="Arial"/>
                <a:cs typeface="Arial"/>
              </a:rPr>
              <a:t> </a:t>
            </a:r>
            <a:r>
              <a:rPr dirty="0" sz="1650" spc="-10">
                <a:solidFill>
                  <a:srgbClr val="504B48"/>
                </a:solidFill>
                <a:latin typeface="Arial"/>
                <a:cs typeface="Arial"/>
              </a:rPr>
              <a:t>Automated </a:t>
            </a:r>
            <a:r>
              <a:rPr dirty="0" sz="1650">
                <a:solidFill>
                  <a:srgbClr val="504B48"/>
                </a:solidFill>
                <a:latin typeface="Arial"/>
                <a:cs typeface="Arial"/>
              </a:rPr>
              <a:t>stock</a:t>
            </a:r>
            <a:r>
              <a:rPr dirty="0" sz="1650" spc="-20">
                <a:solidFill>
                  <a:srgbClr val="504B48"/>
                </a:solidFill>
                <a:latin typeface="Arial"/>
                <a:cs typeface="Arial"/>
              </a:rPr>
              <a:t> </a:t>
            </a:r>
            <a:r>
              <a:rPr dirty="0" sz="1650">
                <a:solidFill>
                  <a:srgbClr val="504B48"/>
                </a:solidFill>
                <a:latin typeface="Arial"/>
                <a:cs typeface="Arial"/>
              </a:rPr>
              <a:t>alerts,</a:t>
            </a:r>
            <a:r>
              <a:rPr dirty="0" sz="1650" spc="-20">
                <a:solidFill>
                  <a:srgbClr val="504B48"/>
                </a:solidFill>
                <a:latin typeface="Arial"/>
                <a:cs typeface="Arial"/>
              </a:rPr>
              <a:t> </a:t>
            </a:r>
            <a:r>
              <a:rPr dirty="0" sz="1650">
                <a:solidFill>
                  <a:srgbClr val="504B48"/>
                </a:solidFill>
                <a:latin typeface="Arial"/>
                <a:cs typeface="Arial"/>
              </a:rPr>
              <a:t>delivery</a:t>
            </a:r>
            <a:r>
              <a:rPr dirty="0" sz="1650" spc="-20">
                <a:solidFill>
                  <a:srgbClr val="504B48"/>
                </a:solidFill>
                <a:latin typeface="Arial"/>
                <a:cs typeface="Arial"/>
              </a:rPr>
              <a:t> </a:t>
            </a:r>
            <a:r>
              <a:rPr dirty="0" sz="1650" spc="-10">
                <a:solidFill>
                  <a:srgbClr val="504B48"/>
                </a:solidFill>
                <a:latin typeface="Arial"/>
                <a:cs typeface="Arial"/>
              </a:rPr>
              <a:t>coordination, </a:t>
            </a:r>
            <a:r>
              <a:rPr dirty="0" sz="1650">
                <a:solidFill>
                  <a:srgbClr val="504B48"/>
                </a:solidFill>
                <a:latin typeface="Arial"/>
                <a:cs typeface="Arial"/>
              </a:rPr>
              <a:t>and</a:t>
            </a:r>
            <a:r>
              <a:rPr dirty="0" sz="1650" spc="-30">
                <a:solidFill>
                  <a:srgbClr val="504B48"/>
                </a:solidFill>
                <a:latin typeface="Arial"/>
                <a:cs typeface="Arial"/>
              </a:rPr>
              <a:t> </a:t>
            </a:r>
            <a:r>
              <a:rPr dirty="0" sz="1650">
                <a:solidFill>
                  <a:srgbClr val="504B48"/>
                </a:solidFill>
                <a:latin typeface="Arial"/>
                <a:cs typeface="Arial"/>
              </a:rPr>
              <a:t>expiration</a:t>
            </a:r>
            <a:r>
              <a:rPr dirty="0" sz="1650" spc="-20">
                <a:solidFill>
                  <a:srgbClr val="504B48"/>
                </a:solidFill>
                <a:latin typeface="Arial"/>
                <a:cs typeface="Arial"/>
              </a:rPr>
              <a:t> </a:t>
            </a:r>
            <a:r>
              <a:rPr dirty="0" sz="1650">
                <a:solidFill>
                  <a:srgbClr val="504B48"/>
                </a:solidFill>
                <a:latin typeface="Arial"/>
                <a:cs typeface="Arial"/>
              </a:rPr>
              <a:t>date</a:t>
            </a:r>
            <a:r>
              <a:rPr dirty="0" sz="1650" spc="-20">
                <a:solidFill>
                  <a:srgbClr val="504B48"/>
                </a:solidFill>
                <a:latin typeface="Arial"/>
                <a:cs typeface="Arial"/>
              </a:rPr>
              <a:t> </a:t>
            </a:r>
            <a:r>
              <a:rPr dirty="0" sz="1650" spc="-10">
                <a:solidFill>
                  <a:srgbClr val="504B48"/>
                </a:solidFill>
                <a:latin typeface="Arial"/>
                <a:cs typeface="Arial"/>
              </a:rPr>
              <a:t>management </a:t>
            </a:r>
            <a:r>
              <a:rPr dirty="0" sz="1650">
                <a:solidFill>
                  <a:srgbClr val="504B48"/>
                </a:solidFill>
                <a:latin typeface="Arial"/>
                <a:cs typeface="Arial"/>
              </a:rPr>
              <a:t>ensure</a:t>
            </a:r>
            <a:r>
              <a:rPr dirty="0" sz="1650" spc="-20">
                <a:solidFill>
                  <a:srgbClr val="504B48"/>
                </a:solidFill>
                <a:latin typeface="Arial"/>
                <a:cs typeface="Arial"/>
              </a:rPr>
              <a:t> </a:t>
            </a:r>
            <a:r>
              <a:rPr dirty="0" sz="1650">
                <a:solidFill>
                  <a:srgbClr val="504B48"/>
                </a:solidFill>
                <a:latin typeface="Arial"/>
                <a:cs typeface="Arial"/>
              </a:rPr>
              <a:t>optimal</a:t>
            </a:r>
            <a:r>
              <a:rPr dirty="0" sz="1650" spc="-15">
                <a:solidFill>
                  <a:srgbClr val="504B48"/>
                </a:solidFill>
                <a:latin typeface="Arial"/>
                <a:cs typeface="Arial"/>
              </a:rPr>
              <a:t> </a:t>
            </a:r>
            <a:r>
              <a:rPr dirty="0" sz="1650">
                <a:solidFill>
                  <a:srgbClr val="504B48"/>
                </a:solidFill>
                <a:latin typeface="Arial"/>
                <a:cs typeface="Arial"/>
              </a:rPr>
              <a:t>pharmacy</a:t>
            </a:r>
            <a:r>
              <a:rPr dirty="0" sz="1650" spc="-15">
                <a:solidFill>
                  <a:srgbClr val="504B48"/>
                </a:solidFill>
                <a:latin typeface="Arial"/>
                <a:cs typeface="Arial"/>
              </a:rPr>
              <a:t> </a:t>
            </a:r>
            <a:r>
              <a:rPr dirty="0" sz="1650" spc="-10">
                <a:solidFill>
                  <a:srgbClr val="504B48"/>
                </a:solidFill>
                <a:latin typeface="Arial"/>
                <a:cs typeface="Arial"/>
              </a:rPr>
              <a:t>operations </a:t>
            </a:r>
            <a:r>
              <a:rPr dirty="0" sz="1650">
                <a:solidFill>
                  <a:srgbClr val="504B48"/>
                </a:solidFill>
                <a:latin typeface="Arial"/>
                <a:cs typeface="Arial"/>
              </a:rPr>
              <a:t>and</a:t>
            </a:r>
            <a:r>
              <a:rPr dirty="0" sz="1650" spc="-20">
                <a:solidFill>
                  <a:srgbClr val="504B48"/>
                </a:solidFill>
                <a:latin typeface="Arial"/>
                <a:cs typeface="Arial"/>
              </a:rPr>
              <a:t> </a:t>
            </a:r>
            <a:r>
              <a:rPr dirty="0" sz="1650">
                <a:solidFill>
                  <a:srgbClr val="504B48"/>
                </a:solidFill>
                <a:latin typeface="Arial"/>
                <a:cs typeface="Arial"/>
              </a:rPr>
              <a:t>patient</a:t>
            </a:r>
            <a:r>
              <a:rPr dirty="0" sz="1650" spc="-15">
                <a:solidFill>
                  <a:srgbClr val="504B48"/>
                </a:solidFill>
                <a:latin typeface="Arial"/>
                <a:cs typeface="Arial"/>
              </a:rPr>
              <a:t> </a:t>
            </a:r>
            <a:r>
              <a:rPr dirty="0" sz="1650" spc="-10">
                <a:solidFill>
                  <a:srgbClr val="504B48"/>
                </a:solidFill>
                <a:latin typeface="Arial"/>
                <a:cs typeface="Arial"/>
              </a:rPr>
              <a:t>safety.</a:t>
            </a:r>
            <a:endParaRPr sz="1650">
              <a:latin typeface="Arial"/>
              <a:cs typeface="Arial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6225705" y="5866574"/>
            <a:ext cx="2720340" cy="1534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00"/>
              </a:spcBef>
              <a:buChar char="•"/>
              <a:tabLst>
                <a:tab pos="354965" algn="l"/>
              </a:tabLst>
            </a:pPr>
            <a:r>
              <a:rPr dirty="0" sz="1650">
                <a:solidFill>
                  <a:srgbClr val="504B48"/>
                </a:solidFill>
                <a:latin typeface="Arial"/>
                <a:cs typeface="Arial"/>
              </a:rPr>
              <a:t>Medicine</a:t>
            </a:r>
            <a:r>
              <a:rPr dirty="0" sz="1650" spc="-35">
                <a:solidFill>
                  <a:srgbClr val="504B48"/>
                </a:solidFill>
                <a:latin typeface="Arial"/>
                <a:cs typeface="Arial"/>
              </a:rPr>
              <a:t> </a:t>
            </a:r>
            <a:r>
              <a:rPr dirty="0" sz="1650">
                <a:solidFill>
                  <a:srgbClr val="504B48"/>
                </a:solidFill>
                <a:latin typeface="Arial"/>
                <a:cs typeface="Arial"/>
              </a:rPr>
              <a:t>booking</a:t>
            </a:r>
            <a:r>
              <a:rPr dirty="0" sz="1650" spc="-30">
                <a:solidFill>
                  <a:srgbClr val="504B48"/>
                </a:solidFill>
                <a:latin typeface="Arial"/>
                <a:cs typeface="Arial"/>
              </a:rPr>
              <a:t> </a:t>
            </a:r>
            <a:r>
              <a:rPr dirty="0" sz="1650" spc="-10">
                <a:solidFill>
                  <a:srgbClr val="504B48"/>
                </a:solidFill>
                <a:latin typeface="Arial"/>
                <a:cs typeface="Arial"/>
              </a:rPr>
              <a:t>system</a:t>
            </a:r>
            <a:endParaRPr sz="165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spcBef>
                <a:spcPts val="1320"/>
              </a:spcBef>
              <a:buChar char="•"/>
              <a:tabLst>
                <a:tab pos="354965" algn="l"/>
              </a:tabLst>
            </a:pPr>
            <a:r>
              <a:rPr dirty="0" sz="1650">
                <a:solidFill>
                  <a:srgbClr val="504B48"/>
                </a:solidFill>
                <a:latin typeface="Arial"/>
                <a:cs typeface="Arial"/>
              </a:rPr>
              <a:t>Inventory</a:t>
            </a:r>
            <a:r>
              <a:rPr dirty="0" sz="1650" spc="-25">
                <a:solidFill>
                  <a:srgbClr val="504B48"/>
                </a:solidFill>
                <a:latin typeface="Arial"/>
                <a:cs typeface="Arial"/>
              </a:rPr>
              <a:t> </a:t>
            </a:r>
            <a:r>
              <a:rPr dirty="0" sz="1650" spc="-10">
                <a:solidFill>
                  <a:srgbClr val="504B48"/>
                </a:solidFill>
                <a:latin typeface="Arial"/>
                <a:cs typeface="Arial"/>
              </a:rPr>
              <a:t>tracking</a:t>
            </a:r>
            <a:endParaRPr sz="165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spcBef>
                <a:spcPts val="1315"/>
              </a:spcBef>
              <a:buChar char="•"/>
              <a:tabLst>
                <a:tab pos="354965" algn="l"/>
              </a:tabLst>
            </a:pPr>
            <a:r>
              <a:rPr dirty="0" sz="1650" spc="-10">
                <a:solidFill>
                  <a:srgbClr val="504B48"/>
                </a:solidFill>
                <a:latin typeface="Arial"/>
                <a:cs typeface="Arial"/>
              </a:rPr>
              <a:t>Auto-</a:t>
            </a:r>
            <a:r>
              <a:rPr dirty="0" sz="1650">
                <a:solidFill>
                  <a:srgbClr val="504B48"/>
                </a:solidFill>
                <a:latin typeface="Arial"/>
                <a:cs typeface="Arial"/>
              </a:rPr>
              <a:t>reorder</a:t>
            </a:r>
            <a:r>
              <a:rPr dirty="0" sz="1650" spc="45">
                <a:solidFill>
                  <a:srgbClr val="504B48"/>
                </a:solidFill>
                <a:latin typeface="Arial"/>
                <a:cs typeface="Arial"/>
              </a:rPr>
              <a:t> </a:t>
            </a:r>
            <a:r>
              <a:rPr dirty="0" sz="1650" spc="-10">
                <a:solidFill>
                  <a:srgbClr val="504B48"/>
                </a:solidFill>
                <a:latin typeface="Arial"/>
                <a:cs typeface="Arial"/>
              </a:rPr>
              <a:t>alerts</a:t>
            </a:r>
            <a:endParaRPr sz="165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spcBef>
                <a:spcPts val="1320"/>
              </a:spcBef>
              <a:buChar char="•"/>
              <a:tabLst>
                <a:tab pos="354965" algn="l"/>
              </a:tabLst>
            </a:pPr>
            <a:r>
              <a:rPr dirty="0" sz="1650">
                <a:solidFill>
                  <a:srgbClr val="504B48"/>
                </a:solidFill>
                <a:latin typeface="Arial"/>
                <a:cs typeface="Arial"/>
              </a:rPr>
              <a:t>Delivery </a:t>
            </a:r>
            <a:r>
              <a:rPr dirty="0" sz="1650" spc="-10">
                <a:solidFill>
                  <a:srgbClr val="504B48"/>
                </a:solidFill>
                <a:latin typeface="Arial"/>
                <a:cs typeface="Arial"/>
              </a:rPr>
              <a:t>logistics</a:t>
            </a:r>
            <a:endParaRPr sz="1650">
              <a:latin typeface="Arial"/>
              <a:cs typeface="Arial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10315371" y="2633217"/>
            <a:ext cx="2544445" cy="3454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100">
                <a:solidFill>
                  <a:srgbClr val="1F1B17"/>
                </a:solidFill>
                <a:latin typeface="Arial"/>
                <a:cs typeface="Arial"/>
              </a:rPr>
              <a:t>Patient</a:t>
            </a:r>
            <a:r>
              <a:rPr dirty="0" sz="2100" spc="-15">
                <a:solidFill>
                  <a:srgbClr val="1F1B17"/>
                </a:solidFill>
                <a:latin typeface="Arial"/>
                <a:cs typeface="Arial"/>
              </a:rPr>
              <a:t> </a:t>
            </a:r>
            <a:r>
              <a:rPr dirty="0" sz="2100">
                <a:solidFill>
                  <a:srgbClr val="1F1B17"/>
                </a:solidFill>
                <a:latin typeface="Arial"/>
                <a:cs typeface="Arial"/>
              </a:rPr>
              <a:t>Vital</a:t>
            </a:r>
            <a:r>
              <a:rPr dirty="0" sz="2100" spc="-15">
                <a:solidFill>
                  <a:srgbClr val="1F1B17"/>
                </a:solidFill>
                <a:latin typeface="Arial"/>
                <a:cs typeface="Arial"/>
              </a:rPr>
              <a:t> </a:t>
            </a:r>
            <a:r>
              <a:rPr dirty="0" sz="2100" spc="-10">
                <a:solidFill>
                  <a:srgbClr val="1F1B17"/>
                </a:solidFill>
                <a:latin typeface="Arial"/>
                <a:cs typeface="Arial"/>
              </a:rPr>
              <a:t>Tracking</a:t>
            </a:r>
            <a:endParaRPr sz="2100">
              <a:latin typeface="Arial"/>
              <a:cs typeface="Arial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10315371" y="3174809"/>
            <a:ext cx="3400425" cy="2082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36400"/>
              </a:lnSpc>
              <a:spcBef>
                <a:spcPts val="100"/>
              </a:spcBef>
            </a:pPr>
            <a:r>
              <a:rPr dirty="0" sz="1650">
                <a:solidFill>
                  <a:srgbClr val="504B48"/>
                </a:solidFill>
                <a:latin typeface="Arial"/>
                <a:cs typeface="Arial"/>
              </a:rPr>
              <a:t>Continuous</a:t>
            </a:r>
            <a:r>
              <a:rPr dirty="0" sz="1650" spc="-30">
                <a:solidFill>
                  <a:srgbClr val="504B48"/>
                </a:solidFill>
                <a:latin typeface="Arial"/>
                <a:cs typeface="Arial"/>
              </a:rPr>
              <a:t> </a:t>
            </a:r>
            <a:r>
              <a:rPr dirty="0" sz="1650">
                <a:solidFill>
                  <a:srgbClr val="504B48"/>
                </a:solidFill>
                <a:latin typeface="Arial"/>
                <a:cs typeface="Arial"/>
              </a:rPr>
              <a:t>monitoring</a:t>
            </a:r>
            <a:r>
              <a:rPr dirty="0" sz="1650" spc="-20">
                <a:solidFill>
                  <a:srgbClr val="504B48"/>
                </a:solidFill>
                <a:latin typeface="Arial"/>
                <a:cs typeface="Arial"/>
              </a:rPr>
              <a:t> </a:t>
            </a:r>
            <a:r>
              <a:rPr dirty="0" sz="1650">
                <a:solidFill>
                  <a:srgbClr val="504B48"/>
                </a:solidFill>
                <a:latin typeface="Arial"/>
                <a:cs typeface="Arial"/>
              </a:rPr>
              <a:t>of</a:t>
            </a:r>
            <a:r>
              <a:rPr dirty="0" sz="1650" spc="-20">
                <a:solidFill>
                  <a:srgbClr val="504B48"/>
                </a:solidFill>
                <a:latin typeface="Arial"/>
                <a:cs typeface="Arial"/>
              </a:rPr>
              <a:t> </a:t>
            </a:r>
            <a:r>
              <a:rPr dirty="0" sz="1650" spc="-10">
                <a:solidFill>
                  <a:srgbClr val="504B48"/>
                </a:solidFill>
                <a:latin typeface="Arial"/>
                <a:cs typeface="Arial"/>
              </a:rPr>
              <a:t>critical </a:t>
            </a:r>
            <a:r>
              <a:rPr dirty="0" sz="1650">
                <a:solidFill>
                  <a:srgbClr val="504B48"/>
                </a:solidFill>
                <a:latin typeface="Arial"/>
                <a:cs typeface="Arial"/>
              </a:rPr>
              <a:t>health</a:t>
            </a:r>
            <a:r>
              <a:rPr dirty="0" sz="1650" spc="-30">
                <a:solidFill>
                  <a:srgbClr val="504B48"/>
                </a:solidFill>
                <a:latin typeface="Arial"/>
                <a:cs typeface="Arial"/>
              </a:rPr>
              <a:t> </a:t>
            </a:r>
            <a:r>
              <a:rPr dirty="0" sz="1650">
                <a:solidFill>
                  <a:srgbClr val="504B48"/>
                </a:solidFill>
                <a:latin typeface="Arial"/>
                <a:cs typeface="Arial"/>
              </a:rPr>
              <a:t>parameters</a:t>
            </a:r>
            <a:r>
              <a:rPr dirty="0" sz="1650" spc="-30">
                <a:solidFill>
                  <a:srgbClr val="504B48"/>
                </a:solidFill>
                <a:latin typeface="Arial"/>
                <a:cs typeface="Arial"/>
              </a:rPr>
              <a:t> </a:t>
            </a:r>
            <a:r>
              <a:rPr dirty="0" sz="1650">
                <a:solidFill>
                  <a:srgbClr val="504B48"/>
                </a:solidFill>
                <a:latin typeface="Arial"/>
                <a:cs typeface="Arial"/>
              </a:rPr>
              <a:t>including</a:t>
            </a:r>
            <a:r>
              <a:rPr dirty="0" sz="1650" spc="-30">
                <a:solidFill>
                  <a:srgbClr val="504B48"/>
                </a:solidFill>
                <a:latin typeface="Arial"/>
                <a:cs typeface="Arial"/>
              </a:rPr>
              <a:t> </a:t>
            </a:r>
            <a:r>
              <a:rPr dirty="0" sz="1650" spc="-10">
                <a:solidFill>
                  <a:srgbClr val="504B48"/>
                </a:solidFill>
                <a:latin typeface="Arial"/>
                <a:cs typeface="Arial"/>
              </a:rPr>
              <a:t>blood </a:t>
            </a:r>
            <a:r>
              <a:rPr dirty="0" sz="1650">
                <a:solidFill>
                  <a:srgbClr val="504B48"/>
                </a:solidFill>
                <a:latin typeface="Arial"/>
                <a:cs typeface="Arial"/>
              </a:rPr>
              <a:t>pressure,</a:t>
            </a:r>
            <a:r>
              <a:rPr dirty="0" sz="1650" spc="-45">
                <a:solidFill>
                  <a:srgbClr val="504B48"/>
                </a:solidFill>
                <a:latin typeface="Arial"/>
                <a:cs typeface="Arial"/>
              </a:rPr>
              <a:t> </a:t>
            </a:r>
            <a:r>
              <a:rPr dirty="0" sz="1650">
                <a:solidFill>
                  <a:srgbClr val="504B48"/>
                </a:solidFill>
                <a:latin typeface="Arial"/>
                <a:cs typeface="Arial"/>
              </a:rPr>
              <a:t>temperature,</a:t>
            </a:r>
            <a:r>
              <a:rPr dirty="0" sz="1650" spc="-45">
                <a:solidFill>
                  <a:srgbClr val="504B48"/>
                </a:solidFill>
                <a:latin typeface="Arial"/>
                <a:cs typeface="Arial"/>
              </a:rPr>
              <a:t> </a:t>
            </a:r>
            <a:r>
              <a:rPr dirty="0" sz="1650" spc="-10">
                <a:solidFill>
                  <a:srgbClr val="504B48"/>
                </a:solidFill>
                <a:latin typeface="Arial"/>
                <a:cs typeface="Arial"/>
              </a:rPr>
              <a:t>oxygen </a:t>
            </a:r>
            <a:r>
              <a:rPr dirty="0" sz="1650">
                <a:solidFill>
                  <a:srgbClr val="504B48"/>
                </a:solidFill>
                <a:latin typeface="Arial"/>
                <a:cs typeface="Arial"/>
              </a:rPr>
              <a:t>saturation,</a:t>
            </a:r>
            <a:r>
              <a:rPr dirty="0" sz="1650" spc="-15">
                <a:solidFill>
                  <a:srgbClr val="504B48"/>
                </a:solidFill>
                <a:latin typeface="Arial"/>
                <a:cs typeface="Arial"/>
              </a:rPr>
              <a:t> </a:t>
            </a:r>
            <a:r>
              <a:rPr dirty="0" sz="1650">
                <a:solidFill>
                  <a:srgbClr val="504B48"/>
                </a:solidFill>
                <a:latin typeface="Arial"/>
                <a:cs typeface="Arial"/>
              </a:rPr>
              <a:t>and</a:t>
            </a:r>
            <a:r>
              <a:rPr dirty="0" sz="1650" spc="-15">
                <a:solidFill>
                  <a:srgbClr val="504B48"/>
                </a:solidFill>
                <a:latin typeface="Arial"/>
                <a:cs typeface="Arial"/>
              </a:rPr>
              <a:t> </a:t>
            </a:r>
            <a:r>
              <a:rPr dirty="0" sz="1650">
                <a:solidFill>
                  <a:srgbClr val="504B48"/>
                </a:solidFill>
                <a:latin typeface="Arial"/>
                <a:cs typeface="Arial"/>
              </a:rPr>
              <a:t>pulse</a:t>
            </a:r>
            <a:r>
              <a:rPr dirty="0" sz="1650" spc="-15">
                <a:solidFill>
                  <a:srgbClr val="504B48"/>
                </a:solidFill>
                <a:latin typeface="Arial"/>
                <a:cs typeface="Arial"/>
              </a:rPr>
              <a:t> </a:t>
            </a:r>
            <a:r>
              <a:rPr dirty="0" sz="1650">
                <a:solidFill>
                  <a:srgbClr val="504B48"/>
                </a:solidFill>
                <a:latin typeface="Arial"/>
                <a:cs typeface="Arial"/>
              </a:rPr>
              <a:t>rate.</a:t>
            </a:r>
            <a:r>
              <a:rPr dirty="0" sz="1650" spc="-15">
                <a:solidFill>
                  <a:srgbClr val="504B48"/>
                </a:solidFill>
                <a:latin typeface="Arial"/>
                <a:cs typeface="Arial"/>
              </a:rPr>
              <a:t> </a:t>
            </a:r>
            <a:r>
              <a:rPr dirty="0" sz="1650" spc="-10">
                <a:solidFill>
                  <a:srgbClr val="504B48"/>
                </a:solidFill>
                <a:latin typeface="Arial"/>
                <a:cs typeface="Arial"/>
              </a:rPr>
              <a:t>Real-</a:t>
            </a:r>
            <a:r>
              <a:rPr dirty="0" sz="1650" spc="-20">
                <a:solidFill>
                  <a:srgbClr val="504B48"/>
                </a:solidFill>
                <a:latin typeface="Arial"/>
                <a:cs typeface="Arial"/>
              </a:rPr>
              <a:t>time </a:t>
            </a:r>
            <a:r>
              <a:rPr dirty="0" sz="1650">
                <a:solidFill>
                  <a:srgbClr val="504B48"/>
                </a:solidFill>
                <a:latin typeface="Arial"/>
                <a:cs typeface="Arial"/>
              </a:rPr>
              <a:t>alerts</a:t>
            </a:r>
            <a:r>
              <a:rPr dirty="0" sz="1650" spc="-10">
                <a:solidFill>
                  <a:srgbClr val="504B48"/>
                </a:solidFill>
                <a:latin typeface="Arial"/>
                <a:cs typeface="Arial"/>
              </a:rPr>
              <a:t> </a:t>
            </a:r>
            <a:r>
              <a:rPr dirty="0" sz="1650">
                <a:solidFill>
                  <a:srgbClr val="504B48"/>
                </a:solidFill>
                <a:latin typeface="Arial"/>
                <a:cs typeface="Arial"/>
              </a:rPr>
              <a:t>trigger</a:t>
            </a:r>
            <a:r>
              <a:rPr dirty="0" sz="1650" spc="-10">
                <a:solidFill>
                  <a:srgbClr val="504B48"/>
                </a:solidFill>
                <a:latin typeface="Arial"/>
                <a:cs typeface="Arial"/>
              </a:rPr>
              <a:t> </a:t>
            </a:r>
            <a:r>
              <a:rPr dirty="0" sz="1650">
                <a:solidFill>
                  <a:srgbClr val="504B48"/>
                </a:solidFill>
                <a:latin typeface="Arial"/>
                <a:cs typeface="Arial"/>
              </a:rPr>
              <a:t>when</a:t>
            </a:r>
            <a:r>
              <a:rPr dirty="0" sz="1650" spc="-10">
                <a:solidFill>
                  <a:srgbClr val="504B48"/>
                </a:solidFill>
                <a:latin typeface="Arial"/>
                <a:cs typeface="Arial"/>
              </a:rPr>
              <a:t> </a:t>
            </a:r>
            <a:r>
              <a:rPr dirty="0" sz="1650">
                <a:solidFill>
                  <a:srgbClr val="504B48"/>
                </a:solidFill>
                <a:latin typeface="Arial"/>
                <a:cs typeface="Arial"/>
              </a:rPr>
              <a:t>readings</a:t>
            </a:r>
            <a:r>
              <a:rPr dirty="0" sz="1650" spc="-10">
                <a:solidFill>
                  <a:srgbClr val="504B48"/>
                </a:solidFill>
                <a:latin typeface="Arial"/>
                <a:cs typeface="Arial"/>
              </a:rPr>
              <a:t> exceed </a:t>
            </a:r>
            <a:r>
              <a:rPr dirty="0" sz="1650">
                <a:solidFill>
                  <a:srgbClr val="504B48"/>
                </a:solidFill>
                <a:latin typeface="Arial"/>
                <a:cs typeface="Arial"/>
              </a:rPr>
              <a:t>safe</a:t>
            </a:r>
            <a:r>
              <a:rPr dirty="0" sz="1650" spc="-10">
                <a:solidFill>
                  <a:srgbClr val="504B48"/>
                </a:solidFill>
                <a:latin typeface="Arial"/>
                <a:cs typeface="Arial"/>
              </a:rPr>
              <a:t> thresholds.</a:t>
            </a:r>
            <a:endParaRPr sz="1650">
              <a:latin typeface="Arial"/>
              <a:cs typeface="Arial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10315371" y="5522721"/>
            <a:ext cx="2359025" cy="1534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00"/>
              </a:spcBef>
              <a:buChar char="•"/>
              <a:tabLst>
                <a:tab pos="354965" algn="l"/>
              </a:tabLst>
            </a:pPr>
            <a:r>
              <a:rPr dirty="0" sz="1650">
                <a:solidFill>
                  <a:srgbClr val="504B48"/>
                </a:solidFill>
                <a:latin typeface="Arial"/>
                <a:cs typeface="Arial"/>
              </a:rPr>
              <a:t>BP </a:t>
            </a:r>
            <a:r>
              <a:rPr dirty="0" sz="1650" spc="-10">
                <a:solidFill>
                  <a:srgbClr val="504B48"/>
                </a:solidFill>
                <a:latin typeface="Arial"/>
                <a:cs typeface="Arial"/>
              </a:rPr>
              <a:t>monitoring</a:t>
            </a:r>
            <a:endParaRPr sz="165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spcBef>
                <a:spcPts val="1320"/>
              </a:spcBef>
              <a:buChar char="•"/>
              <a:tabLst>
                <a:tab pos="354965" algn="l"/>
              </a:tabLst>
            </a:pPr>
            <a:r>
              <a:rPr dirty="0" sz="1650">
                <a:solidFill>
                  <a:srgbClr val="504B48"/>
                </a:solidFill>
                <a:latin typeface="Arial"/>
                <a:cs typeface="Arial"/>
              </a:rPr>
              <a:t>Temperature</a:t>
            </a:r>
            <a:r>
              <a:rPr dirty="0" sz="1650" spc="-55">
                <a:solidFill>
                  <a:srgbClr val="504B48"/>
                </a:solidFill>
                <a:latin typeface="Arial"/>
                <a:cs typeface="Arial"/>
              </a:rPr>
              <a:t> </a:t>
            </a:r>
            <a:r>
              <a:rPr dirty="0" sz="1650" spc="-10">
                <a:solidFill>
                  <a:srgbClr val="504B48"/>
                </a:solidFill>
                <a:latin typeface="Arial"/>
                <a:cs typeface="Arial"/>
              </a:rPr>
              <a:t>tracking</a:t>
            </a:r>
            <a:endParaRPr sz="165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spcBef>
                <a:spcPts val="1315"/>
              </a:spcBef>
              <a:buChar char="•"/>
              <a:tabLst>
                <a:tab pos="354965" algn="l"/>
              </a:tabLst>
            </a:pPr>
            <a:r>
              <a:rPr dirty="0" sz="1650">
                <a:solidFill>
                  <a:srgbClr val="504B48"/>
                </a:solidFill>
                <a:latin typeface="Arial"/>
                <a:cs typeface="Arial"/>
              </a:rPr>
              <a:t>SpO</a:t>
            </a:r>
            <a:r>
              <a:rPr dirty="0" sz="1650">
                <a:solidFill>
                  <a:srgbClr val="504B48"/>
                </a:solidFill>
                <a:latin typeface="Microsoft Sans Serif"/>
                <a:cs typeface="Microsoft Sans Serif"/>
              </a:rPr>
              <a:t>₂</a:t>
            </a:r>
            <a:r>
              <a:rPr dirty="0" sz="1650" spc="100">
                <a:solidFill>
                  <a:srgbClr val="504B48"/>
                </a:solidFill>
                <a:latin typeface="Microsoft Sans Serif"/>
                <a:cs typeface="Microsoft Sans Serif"/>
              </a:rPr>
              <a:t> </a:t>
            </a:r>
            <a:r>
              <a:rPr dirty="0" sz="1650" spc="-10">
                <a:solidFill>
                  <a:srgbClr val="504B48"/>
                </a:solidFill>
                <a:latin typeface="Arial"/>
                <a:cs typeface="Arial"/>
              </a:rPr>
              <a:t>levels</a:t>
            </a:r>
            <a:endParaRPr sz="165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spcBef>
                <a:spcPts val="1320"/>
              </a:spcBef>
              <a:buChar char="•"/>
              <a:tabLst>
                <a:tab pos="354965" algn="l"/>
              </a:tabLst>
            </a:pPr>
            <a:r>
              <a:rPr dirty="0" sz="1650">
                <a:solidFill>
                  <a:srgbClr val="504B48"/>
                </a:solidFill>
                <a:latin typeface="Arial"/>
                <a:cs typeface="Arial"/>
              </a:rPr>
              <a:t>Pulse</a:t>
            </a:r>
            <a:r>
              <a:rPr dirty="0" sz="1650" spc="-15">
                <a:solidFill>
                  <a:srgbClr val="504B48"/>
                </a:solidFill>
                <a:latin typeface="Arial"/>
                <a:cs typeface="Arial"/>
              </a:rPr>
              <a:t> </a:t>
            </a:r>
            <a:r>
              <a:rPr dirty="0" sz="1650" spc="-10">
                <a:solidFill>
                  <a:srgbClr val="504B48"/>
                </a:solidFill>
                <a:latin typeface="Arial"/>
                <a:cs typeface="Arial"/>
              </a:rPr>
              <a:t>monitoring</a:t>
            </a:r>
            <a:endParaRPr sz="16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b="0">
                <a:solidFill>
                  <a:srgbClr val="1F1B17"/>
                </a:solidFill>
                <a:latin typeface="Arial"/>
                <a:cs typeface="Arial"/>
              </a:rPr>
              <a:t>Billing,</a:t>
            </a:r>
            <a:r>
              <a:rPr dirty="0" spc="-30" b="0">
                <a:solidFill>
                  <a:srgbClr val="1F1B17"/>
                </a:solidFill>
                <a:latin typeface="Arial"/>
                <a:cs typeface="Arial"/>
              </a:rPr>
              <a:t> </a:t>
            </a:r>
            <a:r>
              <a:rPr dirty="0" b="0">
                <a:solidFill>
                  <a:srgbClr val="1F1B17"/>
                </a:solidFill>
                <a:latin typeface="Arial"/>
                <a:cs typeface="Arial"/>
              </a:rPr>
              <a:t>Ambulance</a:t>
            </a:r>
            <a:r>
              <a:rPr dirty="0" spc="-20" b="0">
                <a:solidFill>
                  <a:srgbClr val="1F1B17"/>
                </a:solidFill>
                <a:latin typeface="Arial"/>
                <a:cs typeface="Arial"/>
              </a:rPr>
              <a:t> </a:t>
            </a:r>
            <a:r>
              <a:rPr dirty="0" b="0">
                <a:solidFill>
                  <a:srgbClr val="1F1B17"/>
                </a:solidFill>
                <a:latin typeface="Arial"/>
                <a:cs typeface="Arial"/>
              </a:rPr>
              <a:t>&amp;</a:t>
            </a:r>
            <a:r>
              <a:rPr dirty="0" spc="-20" b="0">
                <a:solidFill>
                  <a:srgbClr val="1F1B17"/>
                </a:solidFill>
                <a:latin typeface="Arial"/>
                <a:cs typeface="Arial"/>
              </a:rPr>
              <a:t> </a:t>
            </a:r>
            <a:r>
              <a:rPr dirty="0" b="0">
                <a:solidFill>
                  <a:srgbClr val="1F1B17"/>
                </a:solidFill>
                <a:latin typeface="Arial"/>
                <a:cs typeface="Arial"/>
              </a:rPr>
              <a:t>Lab</a:t>
            </a:r>
            <a:r>
              <a:rPr dirty="0" spc="-15" b="0">
                <a:solidFill>
                  <a:srgbClr val="1F1B17"/>
                </a:solidFill>
                <a:latin typeface="Arial"/>
                <a:cs typeface="Arial"/>
              </a:rPr>
              <a:t> </a:t>
            </a:r>
            <a:r>
              <a:rPr dirty="0" spc="-10" b="0">
                <a:solidFill>
                  <a:srgbClr val="1F1B17"/>
                </a:solidFill>
                <a:latin typeface="Arial"/>
                <a:cs typeface="Arial"/>
              </a:rPr>
              <a:t>Services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47937" y="1573415"/>
            <a:ext cx="4097654" cy="4097655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635237" y="5873191"/>
            <a:ext cx="19304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1F1B17"/>
                </a:solidFill>
                <a:latin typeface="Arial"/>
                <a:cs typeface="Arial"/>
              </a:rPr>
              <a:t>Billing</a:t>
            </a:r>
            <a:r>
              <a:rPr dirty="0" sz="1800" spc="-15">
                <a:solidFill>
                  <a:srgbClr val="1F1B17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1F1B17"/>
                </a:solidFill>
                <a:latin typeface="Arial"/>
                <a:cs typeface="Arial"/>
              </a:rPr>
              <a:t>&amp;</a:t>
            </a:r>
            <a:r>
              <a:rPr dirty="0" sz="1800" spc="-10">
                <a:solidFill>
                  <a:srgbClr val="1F1B17"/>
                </a:solidFill>
                <a:latin typeface="Arial"/>
                <a:cs typeface="Arial"/>
              </a:rPr>
              <a:t> Payments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635237" y="6337046"/>
            <a:ext cx="4023995" cy="1193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32200"/>
              </a:lnSpc>
              <a:spcBef>
                <a:spcPts val="100"/>
              </a:spcBef>
            </a:pPr>
            <a:r>
              <a:rPr dirty="0" sz="1450" spc="-10">
                <a:solidFill>
                  <a:srgbClr val="504B48"/>
                </a:solidFill>
                <a:latin typeface="Arial"/>
                <a:cs typeface="Arial"/>
              </a:rPr>
              <a:t>Streamlined</a:t>
            </a:r>
            <a:r>
              <a:rPr dirty="0" sz="1450" spc="-55">
                <a:solidFill>
                  <a:srgbClr val="504B48"/>
                </a:solidFill>
                <a:latin typeface="Arial"/>
                <a:cs typeface="Arial"/>
              </a:rPr>
              <a:t> </a:t>
            </a:r>
            <a:r>
              <a:rPr dirty="0" sz="1450">
                <a:solidFill>
                  <a:srgbClr val="504B48"/>
                </a:solidFill>
                <a:latin typeface="Arial"/>
                <a:cs typeface="Arial"/>
              </a:rPr>
              <a:t>financial</a:t>
            </a:r>
            <a:r>
              <a:rPr dirty="0" sz="1450" spc="-50">
                <a:solidFill>
                  <a:srgbClr val="504B48"/>
                </a:solidFill>
                <a:latin typeface="Arial"/>
                <a:cs typeface="Arial"/>
              </a:rPr>
              <a:t> </a:t>
            </a:r>
            <a:r>
              <a:rPr dirty="0" sz="1450">
                <a:solidFill>
                  <a:srgbClr val="504B48"/>
                </a:solidFill>
                <a:latin typeface="Arial"/>
                <a:cs typeface="Arial"/>
              </a:rPr>
              <a:t>operations</a:t>
            </a:r>
            <a:r>
              <a:rPr dirty="0" sz="1450" spc="-55">
                <a:solidFill>
                  <a:srgbClr val="504B48"/>
                </a:solidFill>
                <a:latin typeface="Arial"/>
                <a:cs typeface="Arial"/>
              </a:rPr>
              <a:t> </a:t>
            </a:r>
            <a:r>
              <a:rPr dirty="0" sz="1450">
                <a:solidFill>
                  <a:srgbClr val="504B48"/>
                </a:solidFill>
                <a:latin typeface="Arial"/>
                <a:cs typeface="Arial"/>
              </a:rPr>
              <a:t>with</a:t>
            </a:r>
            <a:r>
              <a:rPr dirty="0" sz="1450" spc="-50">
                <a:solidFill>
                  <a:srgbClr val="504B48"/>
                </a:solidFill>
                <a:latin typeface="Arial"/>
                <a:cs typeface="Arial"/>
              </a:rPr>
              <a:t> </a:t>
            </a:r>
            <a:r>
              <a:rPr dirty="0" sz="1450" spc="-10">
                <a:solidFill>
                  <a:srgbClr val="504B48"/>
                </a:solidFill>
                <a:latin typeface="Arial"/>
                <a:cs typeface="Arial"/>
              </a:rPr>
              <a:t>automated </a:t>
            </a:r>
            <a:r>
              <a:rPr dirty="0" sz="1450">
                <a:solidFill>
                  <a:srgbClr val="504B48"/>
                </a:solidFill>
                <a:latin typeface="Arial"/>
                <a:cs typeface="Arial"/>
              </a:rPr>
              <a:t>invoices,</a:t>
            </a:r>
            <a:r>
              <a:rPr dirty="0" sz="1450" spc="-60">
                <a:solidFill>
                  <a:srgbClr val="504B48"/>
                </a:solidFill>
                <a:latin typeface="Arial"/>
                <a:cs typeface="Arial"/>
              </a:rPr>
              <a:t> </a:t>
            </a:r>
            <a:r>
              <a:rPr dirty="0" sz="1450">
                <a:solidFill>
                  <a:srgbClr val="504B48"/>
                </a:solidFill>
                <a:latin typeface="Arial"/>
                <a:cs typeface="Arial"/>
              </a:rPr>
              <a:t>secure</a:t>
            </a:r>
            <a:r>
              <a:rPr dirty="0" sz="1450" spc="-60">
                <a:solidFill>
                  <a:srgbClr val="504B48"/>
                </a:solidFill>
                <a:latin typeface="Arial"/>
                <a:cs typeface="Arial"/>
              </a:rPr>
              <a:t> </a:t>
            </a:r>
            <a:r>
              <a:rPr dirty="0" sz="1450">
                <a:solidFill>
                  <a:srgbClr val="504B48"/>
                </a:solidFill>
                <a:latin typeface="Arial"/>
                <a:cs typeface="Arial"/>
              </a:rPr>
              <a:t>digital</a:t>
            </a:r>
            <a:r>
              <a:rPr dirty="0" sz="1450" spc="-60">
                <a:solidFill>
                  <a:srgbClr val="504B48"/>
                </a:solidFill>
                <a:latin typeface="Arial"/>
                <a:cs typeface="Arial"/>
              </a:rPr>
              <a:t> </a:t>
            </a:r>
            <a:r>
              <a:rPr dirty="0" sz="1450">
                <a:solidFill>
                  <a:srgbClr val="504B48"/>
                </a:solidFill>
                <a:latin typeface="Arial"/>
                <a:cs typeface="Arial"/>
              </a:rPr>
              <a:t>payment</a:t>
            </a:r>
            <a:r>
              <a:rPr dirty="0" sz="1450" spc="-60">
                <a:solidFill>
                  <a:srgbClr val="504B48"/>
                </a:solidFill>
                <a:latin typeface="Arial"/>
                <a:cs typeface="Arial"/>
              </a:rPr>
              <a:t> </a:t>
            </a:r>
            <a:r>
              <a:rPr dirty="0" sz="1450" spc="-10">
                <a:solidFill>
                  <a:srgbClr val="504B48"/>
                </a:solidFill>
                <a:latin typeface="Arial"/>
                <a:cs typeface="Arial"/>
              </a:rPr>
              <a:t>integrations</a:t>
            </a:r>
            <a:r>
              <a:rPr dirty="0" sz="1450" spc="-60">
                <a:solidFill>
                  <a:srgbClr val="504B48"/>
                </a:solidFill>
                <a:latin typeface="Arial"/>
                <a:cs typeface="Arial"/>
              </a:rPr>
              <a:t> </a:t>
            </a:r>
            <a:r>
              <a:rPr dirty="0" sz="1450" spc="-10">
                <a:solidFill>
                  <a:srgbClr val="504B48"/>
                </a:solidFill>
                <a:latin typeface="Arial"/>
                <a:cs typeface="Arial"/>
              </a:rPr>
              <a:t>(like </a:t>
            </a:r>
            <a:r>
              <a:rPr dirty="0" sz="1450">
                <a:solidFill>
                  <a:srgbClr val="504B48"/>
                </a:solidFill>
                <a:latin typeface="Arial"/>
                <a:cs typeface="Arial"/>
              </a:rPr>
              <a:t>UPI),</a:t>
            </a:r>
            <a:r>
              <a:rPr dirty="0" sz="1450" spc="-55">
                <a:solidFill>
                  <a:srgbClr val="504B48"/>
                </a:solidFill>
                <a:latin typeface="Arial"/>
                <a:cs typeface="Arial"/>
              </a:rPr>
              <a:t> </a:t>
            </a:r>
            <a:r>
              <a:rPr dirty="0" sz="1450" spc="-10">
                <a:solidFill>
                  <a:srgbClr val="504B48"/>
                </a:solidFill>
                <a:latin typeface="Arial"/>
                <a:cs typeface="Arial"/>
              </a:rPr>
              <a:t>comprehensive</a:t>
            </a:r>
            <a:r>
              <a:rPr dirty="0" sz="1450" spc="-55">
                <a:solidFill>
                  <a:srgbClr val="504B48"/>
                </a:solidFill>
                <a:latin typeface="Arial"/>
                <a:cs typeface="Arial"/>
              </a:rPr>
              <a:t> </a:t>
            </a:r>
            <a:r>
              <a:rPr dirty="0" sz="1450">
                <a:solidFill>
                  <a:srgbClr val="504B48"/>
                </a:solidFill>
                <a:latin typeface="Arial"/>
                <a:cs typeface="Arial"/>
              </a:rPr>
              <a:t>payment</a:t>
            </a:r>
            <a:r>
              <a:rPr dirty="0" sz="1450" spc="-50">
                <a:solidFill>
                  <a:srgbClr val="504B48"/>
                </a:solidFill>
                <a:latin typeface="Arial"/>
                <a:cs typeface="Arial"/>
              </a:rPr>
              <a:t> </a:t>
            </a:r>
            <a:r>
              <a:rPr dirty="0" sz="1450">
                <a:solidFill>
                  <a:srgbClr val="504B48"/>
                </a:solidFill>
                <a:latin typeface="Arial"/>
                <a:cs typeface="Arial"/>
              </a:rPr>
              <a:t>history,</a:t>
            </a:r>
            <a:r>
              <a:rPr dirty="0" sz="1450" spc="-55">
                <a:solidFill>
                  <a:srgbClr val="504B48"/>
                </a:solidFill>
                <a:latin typeface="Arial"/>
                <a:cs typeface="Arial"/>
              </a:rPr>
              <a:t> </a:t>
            </a:r>
            <a:r>
              <a:rPr dirty="0" sz="1450" spc="-25">
                <a:solidFill>
                  <a:srgbClr val="504B48"/>
                </a:solidFill>
                <a:latin typeface="Arial"/>
                <a:cs typeface="Arial"/>
              </a:rPr>
              <a:t>and </a:t>
            </a:r>
            <a:r>
              <a:rPr dirty="0" sz="1450" spc="-10">
                <a:solidFill>
                  <a:srgbClr val="504B48"/>
                </a:solidFill>
                <a:latin typeface="Arial"/>
                <a:cs typeface="Arial"/>
              </a:rPr>
              <a:t>transparent</a:t>
            </a:r>
            <a:r>
              <a:rPr dirty="0" sz="1450" spc="-45">
                <a:solidFill>
                  <a:srgbClr val="504B48"/>
                </a:solidFill>
                <a:latin typeface="Arial"/>
                <a:cs typeface="Arial"/>
              </a:rPr>
              <a:t> </a:t>
            </a:r>
            <a:r>
              <a:rPr dirty="0" sz="1450">
                <a:solidFill>
                  <a:srgbClr val="504B48"/>
                </a:solidFill>
                <a:latin typeface="Arial"/>
                <a:cs typeface="Arial"/>
              </a:rPr>
              <a:t>financial</a:t>
            </a:r>
            <a:r>
              <a:rPr dirty="0" sz="1450" spc="-45">
                <a:solidFill>
                  <a:srgbClr val="504B48"/>
                </a:solidFill>
                <a:latin typeface="Arial"/>
                <a:cs typeface="Arial"/>
              </a:rPr>
              <a:t> </a:t>
            </a:r>
            <a:r>
              <a:rPr dirty="0" sz="1450" spc="-10">
                <a:solidFill>
                  <a:srgbClr val="504B48"/>
                </a:solidFill>
                <a:latin typeface="Arial"/>
                <a:cs typeface="Arial"/>
              </a:rPr>
              <a:t>reporting.</a:t>
            </a:r>
            <a:endParaRPr sz="1450">
              <a:latin typeface="Arial"/>
              <a:cs typeface="Arial"/>
            </a:endParaRPr>
          </a:p>
        </p:txBody>
      </p:sp>
      <p:pic>
        <p:nvPicPr>
          <p:cNvPr id="6" name="object 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204929" y="1573415"/>
            <a:ext cx="4097654" cy="4097655"/>
          </a:xfrm>
          <a:prstGeom prst="rect">
            <a:avLst/>
          </a:prstGeom>
        </p:spPr>
      </p:pic>
      <p:sp>
        <p:nvSpPr>
          <p:cNvPr id="7" name="object 7" descr=""/>
          <p:cNvSpPr txBox="1"/>
          <p:nvPr/>
        </p:nvSpPr>
        <p:spPr>
          <a:xfrm>
            <a:off x="5192229" y="5873191"/>
            <a:ext cx="205867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1F1B17"/>
                </a:solidFill>
                <a:latin typeface="Arial"/>
                <a:cs typeface="Arial"/>
              </a:rPr>
              <a:t>Ambulance</a:t>
            </a:r>
            <a:r>
              <a:rPr dirty="0" sz="1800" spc="-35">
                <a:solidFill>
                  <a:srgbClr val="1F1B17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1F1B17"/>
                </a:solidFill>
                <a:latin typeface="Arial"/>
                <a:cs typeface="Arial"/>
              </a:rPr>
              <a:t>Booking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5192229" y="6337046"/>
            <a:ext cx="4098290" cy="1193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32200"/>
              </a:lnSpc>
              <a:spcBef>
                <a:spcPts val="100"/>
              </a:spcBef>
            </a:pPr>
            <a:r>
              <a:rPr dirty="0" sz="1450">
                <a:solidFill>
                  <a:srgbClr val="504B48"/>
                </a:solidFill>
                <a:latin typeface="Arial"/>
                <a:cs typeface="Arial"/>
              </a:rPr>
              <a:t>Rapid</a:t>
            </a:r>
            <a:r>
              <a:rPr dirty="0" sz="1450" spc="-70">
                <a:solidFill>
                  <a:srgbClr val="504B48"/>
                </a:solidFill>
                <a:latin typeface="Arial"/>
                <a:cs typeface="Arial"/>
              </a:rPr>
              <a:t> </a:t>
            </a:r>
            <a:r>
              <a:rPr dirty="0" sz="1450">
                <a:solidFill>
                  <a:srgbClr val="504B48"/>
                </a:solidFill>
                <a:latin typeface="Arial"/>
                <a:cs typeface="Arial"/>
              </a:rPr>
              <a:t>emergency</a:t>
            </a:r>
            <a:r>
              <a:rPr dirty="0" sz="1450" spc="-70">
                <a:solidFill>
                  <a:srgbClr val="504B48"/>
                </a:solidFill>
                <a:latin typeface="Arial"/>
                <a:cs typeface="Arial"/>
              </a:rPr>
              <a:t> </a:t>
            </a:r>
            <a:r>
              <a:rPr dirty="0" sz="1450">
                <a:solidFill>
                  <a:srgbClr val="504B48"/>
                </a:solidFill>
                <a:latin typeface="Arial"/>
                <a:cs typeface="Arial"/>
              </a:rPr>
              <a:t>response</a:t>
            </a:r>
            <a:r>
              <a:rPr dirty="0" sz="1450" spc="-70">
                <a:solidFill>
                  <a:srgbClr val="504B48"/>
                </a:solidFill>
                <a:latin typeface="Arial"/>
                <a:cs typeface="Arial"/>
              </a:rPr>
              <a:t> </a:t>
            </a:r>
            <a:r>
              <a:rPr dirty="0" sz="1450">
                <a:solidFill>
                  <a:srgbClr val="504B48"/>
                </a:solidFill>
                <a:latin typeface="Arial"/>
                <a:cs typeface="Arial"/>
              </a:rPr>
              <a:t>system</a:t>
            </a:r>
            <a:r>
              <a:rPr dirty="0" sz="1450" spc="-65">
                <a:solidFill>
                  <a:srgbClr val="504B48"/>
                </a:solidFill>
                <a:latin typeface="Arial"/>
                <a:cs typeface="Arial"/>
              </a:rPr>
              <a:t> </a:t>
            </a:r>
            <a:r>
              <a:rPr dirty="0" sz="1450">
                <a:solidFill>
                  <a:srgbClr val="504B48"/>
                </a:solidFill>
                <a:latin typeface="Arial"/>
                <a:cs typeface="Arial"/>
              </a:rPr>
              <a:t>featuring</a:t>
            </a:r>
            <a:r>
              <a:rPr dirty="0" sz="1450" spc="-70">
                <a:solidFill>
                  <a:srgbClr val="504B48"/>
                </a:solidFill>
                <a:latin typeface="Arial"/>
                <a:cs typeface="Arial"/>
              </a:rPr>
              <a:t> </a:t>
            </a:r>
            <a:r>
              <a:rPr dirty="0" sz="1450" spc="-10">
                <a:solidFill>
                  <a:srgbClr val="504B48"/>
                </a:solidFill>
                <a:latin typeface="Arial"/>
                <a:cs typeface="Arial"/>
              </a:rPr>
              <a:t>real- </a:t>
            </a:r>
            <a:r>
              <a:rPr dirty="0" sz="1450">
                <a:solidFill>
                  <a:srgbClr val="504B48"/>
                </a:solidFill>
                <a:latin typeface="Arial"/>
                <a:cs typeface="Arial"/>
              </a:rPr>
              <a:t>time</a:t>
            </a:r>
            <a:r>
              <a:rPr dirty="0" sz="1450" spc="-55">
                <a:solidFill>
                  <a:srgbClr val="504B48"/>
                </a:solidFill>
                <a:latin typeface="Arial"/>
                <a:cs typeface="Arial"/>
              </a:rPr>
              <a:t> </a:t>
            </a:r>
            <a:r>
              <a:rPr dirty="0" sz="1450">
                <a:solidFill>
                  <a:srgbClr val="504B48"/>
                </a:solidFill>
                <a:latin typeface="Arial"/>
                <a:cs typeface="Arial"/>
              </a:rPr>
              <a:t>GPS</a:t>
            </a:r>
            <a:r>
              <a:rPr dirty="0" sz="1450" spc="-55">
                <a:solidFill>
                  <a:srgbClr val="504B48"/>
                </a:solidFill>
                <a:latin typeface="Arial"/>
                <a:cs typeface="Arial"/>
              </a:rPr>
              <a:t> </a:t>
            </a:r>
            <a:r>
              <a:rPr dirty="0" sz="1450">
                <a:solidFill>
                  <a:srgbClr val="504B48"/>
                </a:solidFill>
                <a:latin typeface="Arial"/>
                <a:cs typeface="Arial"/>
              </a:rPr>
              <a:t>tracking</a:t>
            </a:r>
            <a:r>
              <a:rPr dirty="0" sz="1450" spc="-55">
                <a:solidFill>
                  <a:srgbClr val="504B48"/>
                </a:solidFill>
                <a:latin typeface="Arial"/>
                <a:cs typeface="Arial"/>
              </a:rPr>
              <a:t> </a:t>
            </a:r>
            <a:r>
              <a:rPr dirty="0" sz="1450">
                <a:solidFill>
                  <a:srgbClr val="504B48"/>
                </a:solidFill>
                <a:latin typeface="Arial"/>
                <a:cs typeface="Arial"/>
              </a:rPr>
              <a:t>and</a:t>
            </a:r>
            <a:r>
              <a:rPr dirty="0" sz="1450" spc="-55">
                <a:solidFill>
                  <a:srgbClr val="504B48"/>
                </a:solidFill>
                <a:latin typeface="Arial"/>
                <a:cs typeface="Arial"/>
              </a:rPr>
              <a:t> </a:t>
            </a:r>
            <a:r>
              <a:rPr dirty="0" sz="1450">
                <a:solidFill>
                  <a:srgbClr val="504B48"/>
                </a:solidFill>
                <a:latin typeface="Arial"/>
                <a:cs typeface="Arial"/>
              </a:rPr>
              <a:t>automated</a:t>
            </a:r>
            <a:r>
              <a:rPr dirty="0" sz="1450" spc="-55">
                <a:solidFill>
                  <a:srgbClr val="504B48"/>
                </a:solidFill>
                <a:latin typeface="Arial"/>
                <a:cs typeface="Arial"/>
              </a:rPr>
              <a:t> </a:t>
            </a:r>
            <a:r>
              <a:rPr dirty="0" sz="1450">
                <a:solidFill>
                  <a:srgbClr val="504B48"/>
                </a:solidFill>
                <a:latin typeface="Arial"/>
                <a:cs typeface="Arial"/>
              </a:rPr>
              <a:t>dispatch</a:t>
            </a:r>
            <a:r>
              <a:rPr dirty="0" sz="1450" spc="-55">
                <a:solidFill>
                  <a:srgbClr val="504B48"/>
                </a:solidFill>
                <a:latin typeface="Arial"/>
                <a:cs typeface="Arial"/>
              </a:rPr>
              <a:t> </a:t>
            </a:r>
            <a:r>
              <a:rPr dirty="0" sz="1450" spc="-25">
                <a:solidFill>
                  <a:srgbClr val="504B48"/>
                </a:solidFill>
                <a:latin typeface="Arial"/>
                <a:cs typeface="Arial"/>
              </a:rPr>
              <a:t>to </a:t>
            </a:r>
            <a:r>
              <a:rPr dirty="0" sz="1450">
                <a:solidFill>
                  <a:srgbClr val="504B48"/>
                </a:solidFill>
                <a:latin typeface="Arial"/>
                <a:cs typeface="Arial"/>
              </a:rPr>
              <a:t>minimize</a:t>
            </a:r>
            <a:r>
              <a:rPr dirty="0" sz="1450" spc="-65">
                <a:solidFill>
                  <a:srgbClr val="504B48"/>
                </a:solidFill>
                <a:latin typeface="Arial"/>
                <a:cs typeface="Arial"/>
              </a:rPr>
              <a:t> </a:t>
            </a:r>
            <a:r>
              <a:rPr dirty="0" sz="1450">
                <a:solidFill>
                  <a:srgbClr val="504B48"/>
                </a:solidFill>
                <a:latin typeface="Arial"/>
                <a:cs typeface="Arial"/>
              </a:rPr>
              <a:t>response</a:t>
            </a:r>
            <a:r>
              <a:rPr dirty="0" sz="1450" spc="-65">
                <a:solidFill>
                  <a:srgbClr val="504B48"/>
                </a:solidFill>
                <a:latin typeface="Arial"/>
                <a:cs typeface="Arial"/>
              </a:rPr>
              <a:t> </a:t>
            </a:r>
            <a:r>
              <a:rPr dirty="0" sz="1450">
                <a:solidFill>
                  <a:srgbClr val="504B48"/>
                </a:solidFill>
                <a:latin typeface="Arial"/>
                <a:cs typeface="Arial"/>
              </a:rPr>
              <a:t>times</a:t>
            </a:r>
            <a:r>
              <a:rPr dirty="0" sz="1450" spc="-65">
                <a:solidFill>
                  <a:srgbClr val="504B48"/>
                </a:solidFill>
                <a:latin typeface="Arial"/>
                <a:cs typeface="Arial"/>
              </a:rPr>
              <a:t> </a:t>
            </a:r>
            <a:r>
              <a:rPr dirty="0" sz="1450">
                <a:solidFill>
                  <a:srgbClr val="504B48"/>
                </a:solidFill>
                <a:latin typeface="Arial"/>
                <a:cs typeface="Arial"/>
              </a:rPr>
              <a:t>and</a:t>
            </a:r>
            <a:r>
              <a:rPr dirty="0" sz="1450" spc="-65">
                <a:solidFill>
                  <a:srgbClr val="504B48"/>
                </a:solidFill>
                <a:latin typeface="Arial"/>
                <a:cs typeface="Arial"/>
              </a:rPr>
              <a:t> </a:t>
            </a:r>
            <a:r>
              <a:rPr dirty="0" sz="1450">
                <a:solidFill>
                  <a:srgbClr val="504B48"/>
                </a:solidFill>
                <a:latin typeface="Arial"/>
                <a:cs typeface="Arial"/>
              </a:rPr>
              <a:t>ensure</a:t>
            </a:r>
            <a:r>
              <a:rPr dirty="0" sz="1450" spc="-65">
                <a:solidFill>
                  <a:srgbClr val="504B48"/>
                </a:solidFill>
                <a:latin typeface="Arial"/>
                <a:cs typeface="Arial"/>
              </a:rPr>
              <a:t> </a:t>
            </a:r>
            <a:r>
              <a:rPr dirty="0" sz="1450" spc="-10">
                <a:solidFill>
                  <a:srgbClr val="504B48"/>
                </a:solidFill>
                <a:latin typeface="Arial"/>
                <a:cs typeface="Arial"/>
              </a:rPr>
              <a:t>patient </a:t>
            </a:r>
            <a:r>
              <a:rPr dirty="0" sz="1450">
                <a:solidFill>
                  <a:srgbClr val="504B48"/>
                </a:solidFill>
                <a:latin typeface="Arial"/>
                <a:cs typeface="Arial"/>
              </a:rPr>
              <a:t>safety</a:t>
            </a:r>
            <a:r>
              <a:rPr dirty="0" sz="1450" spc="-60">
                <a:solidFill>
                  <a:srgbClr val="504B48"/>
                </a:solidFill>
                <a:latin typeface="Arial"/>
                <a:cs typeface="Arial"/>
              </a:rPr>
              <a:t> </a:t>
            </a:r>
            <a:r>
              <a:rPr dirty="0" sz="1450">
                <a:solidFill>
                  <a:srgbClr val="504B48"/>
                </a:solidFill>
                <a:latin typeface="Arial"/>
                <a:cs typeface="Arial"/>
              </a:rPr>
              <a:t>during</a:t>
            </a:r>
            <a:r>
              <a:rPr dirty="0" sz="1450" spc="-55">
                <a:solidFill>
                  <a:srgbClr val="504B48"/>
                </a:solidFill>
                <a:latin typeface="Arial"/>
                <a:cs typeface="Arial"/>
              </a:rPr>
              <a:t> </a:t>
            </a:r>
            <a:r>
              <a:rPr dirty="0" sz="1450" spc="-10">
                <a:solidFill>
                  <a:srgbClr val="504B48"/>
                </a:solidFill>
                <a:latin typeface="Arial"/>
                <a:cs typeface="Arial"/>
              </a:rPr>
              <a:t>transport.</a:t>
            </a:r>
            <a:endParaRPr sz="1450">
              <a:latin typeface="Arial"/>
              <a:cs typeface="Arial"/>
            </a:endParaRPr>
          </a:p>
        </p:txBody>
      </p:sp>
      <p:pic>
        <p:nvPicPr>
          <p:cNvPr id="9" name="object 9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761931" y="1573415"/>
            <a:ext cx="4235526" cy="4235526"/>
          </a:xfrm>
          <a:prstGeom prst="rect">
            <a:avLst/>
          </a:prstGeom>
        </p:spPr>
      </p:pic>
      <p:sp>
        <p:nvSpPr>
          <p:cNvPr id="10" name="object 10" descr=""/>
          <p:cNvSpPr txBox="1"/>
          <p:nvPr/>
        </p:nvSpPr>
        <p:spPr>
          <a:xfrm>
            <a:off x="9749231" y="6011074"/>
            <a:ext cx="1802764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1F1B17"/>
                </a:solidFill>
                <a:latin typeface="Arial"/>
                <a:cs typeface="Arial"/>
              </a:rPr>
              <a:t>Lab</a:t>
            </a:r>
            <a:r>
              <a:rPr dirty="0" sz="1800" spc="-10">
                <a:solidFill>
                  <a:srgbClr val="1F1B17"/>
                </a:solidFill>
                <a:latin typeface="Arial"/>
                <a:cs typeface="Arial"/>
              </a:rPr>
              <a:t> Management</a:t>
            </a:r>
            <a:endParaRPr sz="1800">
              <a:latin typeface="Arial"/>
              <a:cs typeface="Arial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9749231" y="6474929"/>
            <a:ext cx="4250055" cy="1193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32200"/>
              </a:lnSpc>
              <a:spcBef>
                <a:spcPts val="100"/>
              </a:spcBef>
            </a:pPr>
            <a:r>
              <a:rPr dirty="0" sz="1450" spc="-10">
                <a:solidFill>
                  <a:srgbClr val="504B48"/>
                </a:solidFill>
                <a:latin typeface="Arial"/>
                <a:cs typeface="Arial"/>
              </a:rPr>
              <a:t>Comprehensive</a:t>
            </a:r>
            <a:r>
              <a:rPr dirty="0" sz="1450" spc="-80">
                <a:solidFill>
                  <a:srgbClr val="504B48"/>
                </a:solidFill>
                <a:latin typeface="Arial"/>
                <a:cs typeface="Arial"/>
              </a:rPr>
              <a:t> </a:t>
            </a:r>
            <a:r>
              <a:rPr dirty="0" sz="1450">
                <a:solidFill>
                  <a:srgbClr val="504B48"/>
                </a:solidFill>
                <a:latin typeface="Arial"/>
                <a:cs typeface="Arial"/>
              </a:rPr>
              <a:t>laboratory</a:t>
            </a:r>
            <a:r>
              <a:rPr dirty="0" sz="1450" spc="-80">
                <a:solidFill>
                  <a:srgbClr val="504B48"/>
                </a:solidFill>
                <a:latin typeface="Arial"/>
                <a:cs typeface="Arial"/>
              </a:rPr>
              <a:t> </a:t>
            </a:r>
            <a:r>
              <a:rPr dirty="0" sz="1450">
                <a:solidFill>
                  <a:srgbClr val="504B48"/>
                </a:solidFill>
                <a:latin typeface="Arial"/>
                <a:cs typeface="Arial"/>
              </a:rPr>
              <a:t>operations</a:t>
            </a:r>
            <a:r>
              <a:rPr dirty="0" sz="1450" spc="-75">
                <a:solidFill>
                  <a:srgbClr val="504B48"/>
                </a:solidFill>
                <a:latin typeface="Arial"/>
                <a:cs typeface="Arial"/>
              </a:rPr>
              <a:t> </a:t>
            </a:r>
            <a:r>
              <a:rPr dirty="0" sz="1450">
                <a:solidFill>
                  <a:srgbClr val="504B48"/>
                </a:solidFill>
                <a:latin typeface="Arial"/>
                <a:cs typeface="Arial"/>
              </a:rPr>
              <a:t>covering</a:t>
            </a:r>
            <a:r>
              <a:rPr dirty="0" sz="1450" spc="-80">
                <a:solidFill>
                  <a:srgbClr val="504B48"/>
                </a:solidFill>
                <a:latin typeface="Arial"/>
                <a:cs typeface="Arial"/>
              </a:rPr>
              <a:t> </a:t>
            </a:r>
            <a:r>
              <a:rPr dirty="0" sz="1450" spc="-20">
                <a:solidFill>
                  <a:srgbClr val="504B48"/>
                </a:solidFill>
                <a:latin typeface="Arial"/>
                <a:cs typeface="Arial"/>
              </a:rPr>
              <a:t>test </a:t>
            </a:r>
            <a:r>
              <a:rPr dirty="0" sz="1450" spc="-10">
                <a:solidFill>
                  <a:srgbClr val="504B48"/>
                </a:solidFill>
                <a:latin typeface="Arial"/>
                <a:cs typeface="Arial"/>
              </a:rPr>
              <a:t>requisition,</a:t>
            </a:r>
            <a:r>
              <a:rPr dirty="0" sz="1450" spc="-65">
                <a:solidFill>
                  <a:srgbClr val="504B48"/>
                </a:solidFill>
                <a:latin typeface="Arial"/>
                <a:cs typeface="Arial"/>
              </a:rPr>
              <a:t> </a:t>
            </a:r>
            <a:r>
              <a:rPr dirty="0" sz="1450">
                <a:solidFill>
                  <a:srgbClr val="504B48"/>
                </a:solidFill>
                <a:latin typeface="Arial"/>
                <a:cs typeface="Arial"/>
              </a:rPr>
              <a:t>secure</a:t>
            </a:r>
            <a:r>
              <a:rPr dirty="0" sz="1450" spc="-60">
                <a:solidFill>
                  <a:srgbClr val="504B48"/>
                </a:solidFill>
                <a:latin typeface="Arial"/>
                <a:cs typeface="Arial"/>
              </a:rPr>
              <a:t> </a:t>
            </a:r>
            <a:r>
              <a:rPr dirty="0" sz="1450">
                <a:solidFill>
                  <a:srgbClr val="504B48"/>
                </a:solidFill>
                <a:latin typeface="Arial"/>
                <a:cs typeface="Arial"/>
              </a:rPr>
              <a:t>sample</a:t>
            </a:r>
            <a:r>
              <a:rPr dirty="0" sz="1450" spc="-60">
                <a:solidFill>
                  <a:srgbClr val="504B48"/>
                </a:solidFill>
                <a:latin typeface="Arial"/>
                <a:cs typeface="Arial"/>
              </a:rPr>
              <a:t> </a:t>
            </a:r>
            <a:r>
              <a:rPr dirty="0" sz="1450">
                <a:solidFill>
                  <a:srgbClr val="504B48"/>
                </a:solidFill>
                <a:latin typeface="Arial"/>
                <a:cs typeface="Arial"/>
              </a:rPr>
              <a:t>tracking,</a:t>
            </a:r>
            <a:r>
              <a:rPr dirty="0" sz="1450" spc="-60">
                <a:solidFill>
                  <a:srgbClr val="504B48"/>
                </a:solidFill>
                <a:latin typeface="Arial"/>
                <a:cs typeface="Arial"/>
              </a:rPr>
              <a:t> </a:t>
            </a:r>
            <a:r>
              <a:rPr dirty="0" sz="1450">
                <a:solidFill>
                  <a:srgbClr val="504B48"/>
                </a:solidFill>
                <a:latin typeface="Arial"/>
                <a:cs typeface="Arial"/>
              </a:rPr>
              <a:t>efficient</a:t>
            </a:r>
            <a:r>
              <a:rPr dirty="0" sz="1450" spc="-60">
                <a:solidFill>
                  <a:srgbClr val="504B48"/>
                </a:solidFill>
                <a:latin typeface="Arial"/>
                <a:cs typeface="Arial"/>
              </a:rPr>
              <a:t> </a:t>
            </a:r>
            <a:r>
              <a:rPr dirty="0" sz="1450" spc="-10">
                <a:solidFill>
                  <a:srgbClr val="504B48"/>
                </a:solidFill>
                <a:latin typeface="Arial"/>
                <a:cs typeface="Arial"/>
              </a:rPr>
              <a:t>result management,</a:t>
            </a:r>
            <a:r>
              <a:rPr dirty="0" sz="1450" spc="-65">
                <a:solidFill>
                  <a:srgbClr val="504B48"/>
                </a:solidFill>
                <a:latin typeface="Arial"/>
                <a:cs typeface="Arial"/>
              </a:rPr>
              <a:t> </a:t>
            </a:r>
            <a:r>
              <a:rPr dirty="0" sz="1450">
                <a:solidFill>
                  <a:srgbClr val="504B48"/>
                </a:solidFill>
                <a:latin typeface="Arial"/>
                <a:cs typeface="Arial"/>
              </a:rPr>
              <a:t>and</a:t>
            </a:r>
            <a:r>
              <a:rPr dirty="0" sz="1450" spc="-50">
                <a:solidFill>
                  <a:srgbClr val="504B48"/>
                </a:solidFill>
                <a:latin typeface="Arial"/>
                <a:cs typeface="Arial"/>
              </a:rPr>
              <a:t> </a:t>
            </a:r>
            <a:r>
              <a:rPr dirty="0" sz="1450">
                <a:solidFill>
                  <a:srgbClr val="504B48"/>
                </a:solidFill>
                <a:latin typeface="Arial"/>
                <a:cs typeface="Arial"/>
              </a:rPr>
              <a:t>integrated</a:t>
            </a:r>
            <a:r>
              <a:rPr dirty="0" sz="1450" spc="-55">
                <a:solidFill>
                  <a:srgbClr val="504B48"/>
                </a:solidFill>
                <a:latin typeface="Arial"/>
                <a:cs typeface="Arial"/>
              </a:rPr>
              <a:t> </a:t>
            </a:r>
            <a:r>
              <a:rPr dirty="0" sz="1450">
                <a:solidFill>
                  <a:srgbClr val="504B48"/>
                </a:solidFill>
                <a:latin typeface="Arial"/>
                <a:cs typeface="Arial"/>
              </a:rPr>
              <a:t>reporting</a:t>
            </a:r>
            <a:r>
              <a:rPr dirty="0" sz="1450" spc="-50">
                <a:solidFill>
                  <a:srgbClr val="504B48"/>
                </a:solidFill>
                <a:latin typeface="Arial"/>
                <a:cs typeface="Arial"/>
              </a:rPr>
              <a:t> </a:t>
            </a:r>
            <a:r>
              <a:rPr dirty="0" sz="1450">
                <a:solidFill>
                  <a:srgbClr val="504B48"/>
                </a:solidFill>
                <a:latin typeface="Arial"/>
                <a:cs typeface="Arial"/>
              </a:rPr>
              <a:t>for</a:t>
            </a:r>
            <a:r>
              <a:rPr dirty="0" sz="1450" spc="-50">
                <a:solidFill>
                  <a:srgbClr val="504B48"/>
                </a:solidFill>
                <a:latin typeface="Arial"/>
                <a:cs typeface="Arial"/>
              </a:rPr>
              <a:t> </a:t>
            </a:r>
            <a:r>
              <a:rPr dirty="0" sz="1450" spc="-10">
                <a:solidFill>
                  <a:srgbClr val="504B48"/>
                </a:solidFill>
                <a:latin typeface="Arial"/>
                <a:cs typeface="Arial"/>
              </a:rPr>
              <a:t>seamless </a:t>
            </a:r>
            <a:r>
              <a:rPr dirty="0" sz="1450">
                <a:solidFill>
                  <a:srgbClr val="504B48"/>
                </a:solidFill>
                <a:latin typeface="Arial"/>
                <a:cs typeface="Arial"/>
              </a:rPr>
              <a:t>patient</a:t>
            </a:r>
            <a:r>
              <a:rPr dirty="0" sz="1450" spc="-60">
                <a:solidFill>
                  <a:srgbClr val="504B48"/>
                </a:solidFill>
                <a:latin typeface="Arial"/>
                <a:cs typeface="Arial"/>
              </a:rPr>
              <a:t> </a:t>
            </a:r>
            <a:r>
              <a:rPr dirty="0" sz="1450">
                <a:solidFill>
                  <a:srgbClr val="504B48"/>
                </a:solidFill>
                <a:latin typeface="Arial"/>
                <a:cs typeface="Arial"/>
              </a:rPr>
              <a:t>care</a:t>
            </a:r>
            <a:r>
              <a:rPr dirty="0" sz="1450" spc="-55">
                <a:solidFill>
                  <a:srgbClr val="504B48"/>
                </a:solidFill>
                <a:latin typeface="Arial"/>
                <a:cs typeface="Arial"/>
              </a:rPr>
              <a:t> </a:t>
            </a:r>
            <a:r>
              <a:rPr dirty="0" sz="1450" spc="-10">
                <a:solidFill>
                  <a:srgbClr val="504B48"/>
                </a:solidFill>
                <a:latin typeface="Arial"/>
                <a:cs typeface="Arial"/>
              </a:rPr>
              <a:t>coordination.</a:t>
            </a:r>
            <a:endParaRPr sz="14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69031" y="1627035"/>
            <a:ext cx="7233284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b="0">
                <a:latin typeface="Times New Roman"/>
                <a:cs typeface="Times New Roman"/>
              </a:rPr>
              <a:t>Health</a:t>
            </a:r>
            <a:r>
              <a:rPr dirty="0" spc="-60" b="0">
                <a:latin typeface="Times New Roman"/>
                <a:cs typeface="Times New Roman"/>
              </a:rPr>
              <a:t> </a:t>
            </a:r>
            <a:r>
              <a:rPr dirty="0" b="0">
                <a:latin typeface="Times New Roman"/>
                <a:cs typeface="Times New Roman"/>
              </a:rPr>
              <a:t>Education</a:t>
            </a:r>
            <a:r>
              <a:rPr dirty="0" spc="-50" b="0">
                <a:latin typeface="Times New Roman"/>
                <a:cs typeface="Times New Roman"/>
              </a:rPr>
              <a:t> </a:t>
            </a:r>
            <a:r>
              <a:rPr dirty="0" b="0">
                <a:latin typeface="Times New Roman"/>
                <a:cs typeface="Times New Roman"/>
              </a:rPr>
              <a:t>and</a:t>
            </a:r>
            <a:r>
              <a:rPr dirty="0" spc="-50" b="0">
                <a:latin typeface="Times New Roman"/>
                <a:cs typeface="Times New Roman"/>
              </a:rPr>
              <a:t> </a:t>
            </a:r>
            <a:r>
              <a:rPr dirty="0" b="0">
                <a:latin typeface="Times New Roman"/>
                <a:cs typeface="Times New Roman"/>
              </a:rPr>
              <a:t>diet</a:t>
            </a:r>
            <a:r>
              <a:rPr dirty="0" spc="-50" b="0">
                <a:latin typeface="Times New Roman"/>
                <a:cs typeface="Times New Roman"/>
              </a:rPr>
              <a:t> </a:t>
            </a:r>
            <a:r>
              <a:rPr dirty="0" spc="-10" b="0">
                <a:latin typeface="Times New Roman"/>
                <a:cs typeface="Times New Roman"/>
              </a:rPr>
              <a:t>management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469030" y="2609325"/>
            <a:ext cx="7400925" cy="3591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Arial"/>
                <a:cs typeface="Arial"/>
              </a:rPr>
              <a:t>MediSync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seamlessly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integrates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comprehensive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health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education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 spc="-20">
                <a:latin typeface="Arial"/>
                <a:cs typeface="Arial"/>
              </a:rPr>
              <a:t>with </a:t>
            </a:r>
            <a:r>
              <a:rPr dirty="0" sz="1800">
                <a:latin typeface="Arial"/>
                <a:cs typeface="Arial"/>
              </a:rPr>
              <a:t>practical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diet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planning,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creating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holistic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approach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to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lasting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lifestyle </a:t>
            </a:r>
            <a:r>
              <a:rPr dirty="0" sz="1800">
                <a:latin typeface="Arial"/>
                <a:cs typeface="Arial"/>
              </a:rPr>
              <a:t>change.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Our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intelligent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system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adapts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to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your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progress,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preferences,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 spc="-25">
                <a:latin typeface="Arial"/>
                <a:cs typeface="Arial"/>
              </a:rPr>
              <a:t>and </a:t>
            </a:r>
            <a:r>
              <a:rPr dirty="0" sz="1800" spc="-10">
                <a:latin typeface="Arial"/>
                <a:cs typeface="Arial"/>
              </a:rPr>
              <a:t>goals.</a:t>
            </a:r>
            <a:endParaRPr sz="1800">
              <a:latin typeface="Arial"/>
              <a:cs typeface="Arial"/>
            </a:endParaRPr>
          </a:p>
          <a:p>
            <a:pPr marL="12700" marR="332740">
              <a:lnSpc>
                <a:spcPct val="100000"/>
              </a:lnSpc>
            </a:pPr>
            <a:r>
              <a:rPr dirty="0" sz="1800">
                <a:latin typeface="Arial"/>
                <a:cs typeface="Arial"/>
              </a:rPr>
              <a:t>Designed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specifically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for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busy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lives—</a:t>
            </a:r>
            <a:r>
              <a:rPr dirty="0" sz="1800">
                <a:latin typeface="Arial"/>
                <a:cs typeface="Arial"/>
              </a:rPr>
              <a:t>the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app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is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simple,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engaging,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 spc="-25">
                <a:latin typeface="Arial"/>
                <a:cs typeface="Arial"/>
              </a:rPr>
              <a:t>and </a:t>
            </a:r>
            <a:r>
              <a:rPr dirty="0" sz="1800">
                <a:latin typeface="Arial"/>
                <a:cs typeface="Arial"/>
              </a:rPr>
              <a:t>always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accessible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right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on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your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smartphone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whenever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you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need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 spc="-25">
                <a:latin typeface="Arial"/>
                <a:cs typeface="Arial"/>
              </a:rPr>
              <a:t>it.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800" spc="-10" b="1">
                <a:latin typeface="Arial"/>
                <a:cs typeface="Arial"/>
              </a:rPr>
              <a:t>-</a:t>
            </a:r>
            <a:r>
              <a:rPr dirty="0" sz="1800" b="1">
                <a:latin typeface="Arial"/>
                <a:cs typeface="Arial"/>
              </a:rPr>
              <a:t>&gt;Tailored</a:t>
            </a:r>
            <a:r>
              <a:rPr dirty="0" sz="1800" spc="-25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Daily</a:t>
            </a:r>
            <a:r>
              <a:rPr dirty="0" sz="1800" spc="-20" b="1">
                <a:latin typeface="Arial"/>
                <a:cs typeface="Arial"/>
              </a:rPr>
              <a:t> </a:t>
            </a:r>
            <a:r>
              <a:rPr dirty="0" sz="1800" spc="-10" b="1">
                <a:latin typeface="Arial"/>
                <a:cs typeface="Arial"/>
              </a:rPr>
              <a:t>Guidance</a:t>
            </a:r>
            <a:endParaRPr sz="1800">
              <a:latin typeface="Arial"/>
              <a:cs typeface="Arial"/>
            </a:endParaRPr>
          </a:p>
          <a:p>
            <a:pPr marL="12700" marR="24130">
              <a:lnSpc>
                <a:spcPct val="100000"/>
              </a:lnSpc>
            </a:pPr>
            <a:r>
              <a:rPr dirty="0" sz="1800">
                <a:latin typeface="Arial"/>
                <a:cs typeface="Arial"/>
              </a:rPr>
              <a:t>Provides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personalized</a:t>
            </a:r>
            <a:r>
              <a:rPr dirty="0" sz="1800" spc="-20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health</a:t>
            </a:r>
            <a:r>
              <a:rPr dirty="0" sz="1800" spc="-20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tips</a:t>
            </a:r>
            <a:r>
              <a:rPr dirty="0" sz="1800" spc="-5" b="1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and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custom</a:t>
            </a:r>
            <a:r>
              <a:rPr dirty="0" sz="1800" spc="-20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diet</a:t>
            </a:r>
            <a:r>
              <a:rPr dirty="0" sz="1800" spc="-20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plans</a:t>
            </a:r>
            <a:r>
              <a:rPr dirty="0" sz="1800" spc="-10" b="1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every</a:t>
            </a:r>
            <a:r>
              <a:rPr dirty="0" sz="1800" spc="-20">
                <a:latin typeface="Arial"/>
                <a:cs typeface="Arial"/>
              </a:rPr>
              <a:t> day. </a:t>
            </a:r>
            <a:r>
              <a:rPr dirty="0" sz="1800">
                <a:latin typeface="Arial"/>
                <a:cs typeface="Arial"/>
              </a:rPr>
              <a:t>Helps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you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stay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on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track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and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empowers</a:t>
            </a:r>
            <a:r>
              <a:rPr dirty="0" sz="1800" spc="-15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your</a:t>
            </a:r>
            <a:r>
              <a:rPr dirty="0" sz="1800" spc="-15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unique</a:t>
            </a:r>
            <a:r>
              <a:rPr dirty="0" sz="1800" spc="-15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wellness</a:t>
            </a:r>
            <a:r>
              <a:rPr dirty="0" sz="1800" spc="-15" b="1">
                <a:latin typeface="Arial"/>
                <a:cs typeface="Arial"/>
              </a:rPr>
              <a:t> </a:t>
            </a:r>
            <a:r>
              <a:rPr dirty="0" sz="1800" spc="-10" b="1">
                <a:latin typeface="Arial"/>
                <a:cs typeface="Arial"/>
              </a:rPr>
              <a:t>journey</a:t>
            </a:r>
            <a:r>
              <a:rPr dirty="0" sz="1800" spc="-10">
                <a:latin typeface="Arial"/>
                <a:cs typeface="Arial"/>
              </a:rPr>
              <a:t>.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800" spc="-10" b="1">
                <a:latin typeface="Arial"/>
                <a:cs typeface="Arial"/>
              </a:rPr>
              <a:t>-&gt;Expert-</a:t>
            </a:r>
            <a:r>
              <a:rPr dirty="0" sz="1800" b="1">
                <a:latin typeface="Arial"/>
                <a:cs typeface="Arial"/>
              </a:rPr>
              <a:t>Backed</a:t>
            </a:r>
            <a:r>
              <a:rPr dirty="0" sz="1800" spc="35" b="1">
                <a:latin typeface="Arial"/>
                <a:cs typeface="Arial"/>
              </a:rPr>
              <a:t> </a:t>
            </a:r>
            <a:r>
              <a:rPr dirty="0" sz="1800" spc="-10" b="1">
                <a:latin typeface="Arial"/>
                <a:cs typeface="Arial"/>
              </a:rPr>
              <a:t>Nutrition</a:t>
            </a:r>
            <a:endParaRPr sz="1800">
              <a:latin typeface="Arial"/>
              <a:cs typeface="Arial"/>
            </a:endParaRPr>
          </a:p>
          <a:p>
            <a:pPr marL="12700" marR="127635" indent="-635">
              <a:lnSpc>
                <a:spcPct val="100000"/>
              </a:lnSpc>
            </a:pPr>
            <a:r>
              <a:rPr dirty="0" sz="1800">
                <a:latin typeface="Arial"/>
                <a:cs typeface="Arial"/>
              </a:rPr>
              <a:t>Combines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 spc="-10" b="1">
                <a:latin typeface="Arial"/>
                <a:cs typeface="Arial"/>
              </a:rPr>
              <a:t>evidence-</a:t>
            </a:r>
            <a:r>
              <a:rPr dirty="0" sz="1800" b="1">
                <a:latin typeface="Arial"/>
                <a:cs typeface="Arial"/>
              </a:rPr>
              <a:t>based</a:t>
            </a:r>
            <a:r>
              <a:rPr dirty="0" sz="1800" spc="-15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nutrition</a:t>
            </a:r>
            <a:r>
              <a:rPr dirty="0" sz="1800" spc="-20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guidance </a:t>
            </a:r>
            <a:r>
              <a:rPr dirty="0" sz="1800">
                <a:latin typeface="Arial"/>
                <a:cs typeface="Arial"/>
              </a:rPr>
              <a:t>with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practical, </a:t>
            </a:r>
            <a:r>
              <a:rPr dirty="0" sz="1800" spc="-10" b="1">
                <a:latin typeface="Arial"/>
                <a:cs typeface="Arial"/>
              </a:rPr>
              <a:t>easy-</a:t>
            </a:r>
            <a:r>
              <a:rPr dirty="0" sz="1800" spc="-25" b="1">
                <a:latin typeface="Arial"/>
                <a:cs typeface="Arial"/>
              </a:rPr>
              <a:t>to- </a:t>
            </a:r>
            <a:r>
              <a:rPr dirty="0" sz="1800" b="1">
                <a:latin typeface="Arial"/>
                <a:cs typeface="Arial"/>
              </a:rPr>
              <a:t>follow</a:t>
            </a:r>
            <a:r>
              <a:rPr dirty="0" sz="1800" spc="-25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daily</a:t>
            </a:r>
            <a:r>
              <a:rPr dirty="0" sz="1800" spc="-25" b="1">
                <a:latin typeface="Arial"/>
                <a:cs typeface="Arial"/>
              </a:rPr>
              <a:t> </a:t>
            </a:r>
            <a:r>
              <a:rPr dirty="0" sz="1800" spc="-10" b="1">
                <a:latin typeface="Arial"/>
                <a:cs typeface="Arial"/>
              </a:rPr>
              <a:t>reminders</a:t>
            </a:r>
            <a:r>
              <a:rPr dirty="0" sz="1800" spc="-10">
                <a:latin typeface="Arial"/>
                <a:cs typeface="Arial"/>
              </a:rPr>
              <a:t>.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800">
                <a:latin typeface="Arial"/>
                <a:cs typeface="Arial"/>
              </a:rPr>
              <a:t>Ensures</a:t>
            </a:r>
            <a:r>
              <a:rPr dirty="0" sz="1800" spc="-3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that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every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recommendation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is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trustworthy</a:t>
            </a:r>
            <a:r>
              <a:rPr dirty="0" sz="1800" spc="-25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and</a:t>
            </a:r>
            <a:r>
              <a:rPr dirty="0" sz="1800" spc="-20" b="1">
                <a:latin typeface="Arial"/>
                <a:cs typeface="Arial"/>
              </a:rPr>
              <a:t> </a:t>
            </a:r>
            <a:r>
              <a:rPr dirty="0" sz="1800" spc="-10" b="1">
                <a:latin typeface="Arial"/>
                <a:cs typeface="Arial"/>
              </a:rPr>
              <a:t>effective</a:t>
            </a:r>
            <a:r>
              <a:rPr dirty="0" sz="1800" spc="-10">
                <a:latin typeface="Arial"/>
                <a:cs typeface="Arial"/>
              </a:rPr>
              <a:t>.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86444" y="880946"/>
            <a:ext cx="6043955" cy="5965901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2025-11-09T16:41:42Z</dcterms:created>
  <dcterms:modified xsi:type="dcterms:W3CDTF">2025-11-09T16:41:42Z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2025-11-09T00:00:00Z</vt:filetime>
  </property>
  <property fmtid="{D5CDD505-2E9C-101B-9397-08002B2CF9AE}" pid="3" name="LastSaved">
    <vt:filetime>2025-11-09T00:00:00Z</vt:filetime>
  </property>
  <property fmtid="{D5CDD505-2E9C-101B-9397-08002B2CF9AE}" pid="4" name="Producer">
    <vt:lpwstr>3-Heights(TM) PDF Security Shell 4.8.25.2 (http://www.pdf-tools.com)</vt:lpwstr>
  </property>
</Properties>
</file>